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8" r:id="rId1"/>
  </p:sldMasterIdLst>
  <p:notesMasterIdLst>
    <p:notesMasterId r:id="rId25"/>
  </p:notesMasterIdLst>
  <p:handoutMasterIdLst>
    <p:handoutMasterId r:id="rId26"/>
  </p:handoutMasterIdLst>
  <p:sldIdLst>
    <p:sldId id="256" r:id="rId2"/>
    <p:sldId id="333" r:id="rId3"/>
    <p:sldId id="334" r:id="rId4"/>
    <p:sldId id="369" r:id="rId5"/>
    <p:sldId id="370" r:id="rId6"/>
    <p:sldId id="371" r:id="rId7"/>
    <p:sldId id="259" r:id="rId8"/>
    <p:sldId id="319" r:id="rId9"/>
    <p:sldId id="322" r:id="rId10"/>
    <p:sldId id="324" r:id="rId11"/>
    <p:sldId id="320" r:id="rId12"/>
    <p:sldId id="328" r:id="rId13"/>
    <p:sldId id="332" r:id="rId14"/>
    <p:sldId id="330" r:id="rId15"/>
    <p:sldId id="331" r:id="rId16"/>
    <p:sldId id="335" r:id="rId17"/>
    <p:sldId id="360" r:id="rId18"/>
    <p:sldId id="372" r:id="rId19"/>
    <p:sldId id="318" r:id="rId20"/>
    <p:sldId id="363" r:id="rId21"/>
    <p:sldId id="373" r:id="rId22"/>
    <p:sldId id="374" r:id="rId23"/>
    <p:sldId id="362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y Ritchie" initials="KR" lastIdx="3" clrIdx="0">
    <p:extLst>
      <p:ext uri="{19B8F6BF-5375-455C-9EA6-DF929625EA0E}">
        <p15:presenceInfo xmlns:p15="http://schemas.microsoft.com/office/powerpoint/2012/main" userId="Kay Ritchi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0A5"/>
    <a:srgbClr val="E5007E"/>
    <a:srgbClr val="00325F"/>
    <a:srgbClr val="19216D"/>
    <a:srgbClr val="1E49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0164" autoAdjust="0"/>
  </p:normalViewPr>
  <p:slideViewPr>
    <p:cSldViewPr snapToGrid="0" snapToObjects="1">
      <p:cViewPr varScale="1">
        <p:scale>
          <a:sx n="114" d="100"/>
          <a:sy n="114" d="100"/>
        </p:scale>
        <p:origin x="1278" y="10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Kay\Papers\Pairs\data\Sam%20and%20Chloe%20Summary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Kay\Papers\Pairs\data%20-%20Sam%20and%20Chloe\Sam%20and%20Chloe%20Summary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Kay\Papers\Pairs\data%20-%20Beth%20and%20Ellen\Beth%20and%20Ellen%20Summary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Kay\Papers\Pairs\data%20-%20Beth%20and%20Ellen\Beth%20and%20Ellen%20Summary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Kay\Papers\Pairs\data%20-%20Beth%20and%20Ellen\Beth%20and%20Ellen%20Summary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Kay\Papers\Pairs\data%20-%20Beth%20and%20Ellen\Beth%20and%20Ellen%20Summary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E:\Recovered\Kay\Papers\Faces%20and%20Voices%20in%20Pairs\Data\Voice%20Data\Voice%20Data%20Kay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E:\Recovered\Kay\Papers\Faces%20and%20Voices%20in%20Pairs\Data\All%20Face%20Data\Face%20Pairs%20Sequential%20All%20Data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dk1">
                  <a:tint val="88500"/>
                </a:schemeClr>
              </a:solidFill>
              <a:ln w="9525">
                <a:solidFill>
                  <a:schemeClr val="dk1">
                    <a:tint val="88500"/>
                  </a:schemeClr>
                </a:solidFill>
              </a:ln>
              <a:effectLst/>
            </c:spPr>
          </c:marker>
          <c:xVal>
            <c:numRef>
              <c:f>'Length of Delay'!$AD$2:$AD$41</c:f>
              <c:numCache>
                <c:formatCode>General</c:formatCode>
                <c:ptCount val="40"/>
                <c:pt idx="0">
                  <c:v>8</c:v>
                </c:pt>
                <c:pt idx="1">
                  <c:v>7</c:v>
                </c:pt>
                <c:pt idx="2">
                  <c:v>7</c:v>
                </c:pt>
                <c:pt idx="3">
                  <c:v>10</c:v>
                </c:pt>
                <c:pt idx="4">
                  <c:v>7</c:v>
                </c:pt>
                <c:pt idx="5">
                  <c:v>24</c:v>
                </c:pt>
                <c:pt idx="6">
                  <c:v>7</c:v>
                </c:pt>
                <c:pt idx="7">
                  <c:v>8</c:v>
                </c:pt>
                <c:pt idx="8">
                  <c:v>14</c:v>
                </c:pt>
                <c:pt idx="9">
                  <c:v>9</c:v>
                </c:pt>
                <c:pt idx="10">
                  <c:v>30</c:v>
                </c:pt>
                <c:pt idx="11">
                  <c:v>26</c:v>
                </c:pt>
                <c:pt idx="12">
                  <c:v>9</c:v>
                </c:pt>
                <c:pt idx="13">
                  <c:v>9</c:v>
                </c:pt>
                <c:pt idx="14">
                  <c:v>9</c:v>
                </c:pt>
                <c:pt idx="17">
                  <c:v>46</c:v>
                </c:pt>
                <c:pt idx="18">
                  <c:v>19</c:v>
                </c:pt>
                <c:pt idx="20">
                  <c:v>54</c:v>
                </c:pt>
                <c:pt idx="22">
                  <c:v>8</c:v>
                </c:pt>
                <c:pt idx="23">
                  <c:v>8</c:v>
                </c:pt>
                <c:pt idx="26">
                  <c:v>10</c:v>
                </c:pt>
                <c:pt idx="31">
                  <c:v>47</c:v>
                </c:pt>
                <c:pt idx="32">
                  <c:v>49</c:v>
                </c:pt>
                <c:pt idx="33">
                  <c:v>49</c:v>
                </c:pt>
                <c:pt idx="34">
                  <c:v>49</c:v>
                </c:pt>
                <c:pt idx="35">
                  <c:v>49</c:v>
                </c:pt>
                <c:pt idx="36">
                  <c:v>8</c:v>
                </c:pt>
                <c:pt idx="37">
                  <c:v>11</c:v>
                </c:pt>
                <c:pt idx="38">
                  <c:v>8</c:v>
                </c:pt>
                <c:pt idx="39">
                  <c:v>9</c:v>
                </c:pt>
              </c:numCache>
            </c:numRef>
          </c:xVal>
          <c:yVal>
            <c:numRef>
              <c:f>'Length of Delay'!$AE$2:$AE$41</c:f>
              <c:numCache>
                <c:formatCode>General</c:formatCode>
                <c:ptCount val="40"/>
                <c:pt idx="0">
                  <c:v>56.666666666666664</c:v>
                </c:pt>
                <c:pt idx="1">
                  <c:v>76.666666666666671</c:v>
                </c:pt>
                <c:pt idx="2">
                  <c:v>80</c:v>
                </c:pt>
                <c:pt idx="3">
                  <c:v>66.666666666666657</c:v>
                </c:pt>
                <c:pt idx="4">
                  <c:v>86.666666666666671</c:v>
                </c:pt>
                <c:pt idx="5">
                  <c:v>73.333333333333329</c:v>
                </c:pt>
                <c:pt idx="6">
                  <c:v>90</c:v>
                </c:pt>
                <c:pt idx="7">
                  <c:v>80</c:v>
                </c:pt>
                <c:pt idx="8">
                  <c:v>73.333333333333329</c:v>
                </c:pt>
                <c:pt idx="9">
                  <c:v>86.666666666666671</c:v>
                </c:pt>
                <c:pt idx="10">
                  <c:v>66.666666666666657</c:v>
                </c:pt>
                <c:pt idx="11">
                  <c:v>86.666666666666671</c:v>
                </c:pt>
                <c:pt idx="12">
                  <c:v>83.333333333333343</c:v>
                </c:pt>
                <c:pt idx="13">
                  <c:v>73.333333333333329</c:v>
                </c:pt>
                <c:pt idx="14">
                  <c:v>83.333333333333343</c:v>
                </c:pt>
                <c:pt idx="17">
                  <c:v>80</c:v>
                </c:pt>
                <c:pt idx="18">
                  <c:v>76.666666666666671</c:v>
                </c:pt>
                <c:pt idx="20">
                  <c:v>86.666666666666671</c:v>
                </c:pt>
                <c:pt idx="22">
                  <c:v>63.333333333333329</c:v>
                </c:pt>
                <c:pt idx="23">
                  <c:v>76.666666666666671</c:v>
                </c:pt>
                <c:pt idx="26">
                  <c:v>70</c:v>
                </c:pt>
                <c:pt idx="31">
                  <c:v>83.333333333333343</c:v>
                </c:pt>
                <c:pt idx="32">
                  <c:v>70</c:v>
                </c:pt>
                <c:pt idx="33">
                  <c:v>83.333333333333343</c:v>
                </c:pt>
                <c:pt idx="34">
                  <c:v>60</c:v>
                </c:pt>
                <c:pt idx="35">
                  <c:v>70</c:v>
                </c:pt>
                <c:pt idx="36">
                  <c:v>73.333333333333329</c:v>
                </c:pt>
                <c:pt idx="37">
                  <c:v>60</c:v>
                </c:pt>
                <c:pt idx="38">
                  <c:v>73.333333333333329</c:v>
                </c:pt>
                <c:pt idx="39">
                  <c:v>80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E27-4108-93A9-C2F9F423D1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563304"/>
        <c:axId val="308780840"/>
      </c:scatterChart>
      <c:valAx>
        <c:axId val="20156330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Times New Roman" panose="02020603050405020304" pitchFamily="18" charset="0"/>
                  </a:defRPr>
                </a:pPr>
                <a:r>
                  <a:rPr lang="en-US"/>
                  <a:t>T1-T4 Delay Duration (Days)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08780840"/>
        <c:crosses val="autoZero"/>
        <c:crossBetween val="midCat"/>
      </c:valAx>
      <c:valAx>
        <c:axId val="308780840"/>
        <c:scaling>
          <c:orientation val="minMax"/>
          <c:max val="100"/>
          <c:min val="5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Times New Roman" panose="02020603050405020304" pitchFamily="18" charset="0"/>
                  </a:defRPr>
                </a:pPr>
                <a:r>
                  <a:rPr lang="en-US"/>
                  <a:t>% Correct at T4</a:t>
                </a:r>
              </a:p>
            </c:rich>
          </c:tx>
          <c:layout>
            <c:manualLayout>
              <c:xMode val="edge"/>
              <c:yMode val="edge"/>
              <c:x val="1.6666666666666666E-2"/>
              <c:y val="0.1596719160104987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201563304"/>
        <c:crosses val="autoZero"/>
        <c:crossBetween val="midCat"/>
        <c:majorUnit val="1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600">
          <a:solidFill>
            <a:schemeClr val="tx1"/>
          </a:solidFill>
          <a:latin typeface="+mn-lt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'Accuracy Bottom in Pair'!$O$37</c:f>
              <c:strCache>
                <c:ptCount val="1"/>
                <c:pt idx="0">
                  <c:v>T1: Individual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'Accuracy Bottom in Pair'!$P$49:$Q$49</c:f>
                <c:numCache>
                  <c:formatCode>General</c:formatCode>
                  <c:ptCount val="2"/>
                  <c:pt idx="0">
                    <c:v>2.2541010757991828</c:v>
                  </c:pt>
                  <c:pt idx="1">
                    <c:v>2.1611490698570961</c:v>
                  </c:pt>
                </c:numCache>
              </c:numRef>
            </c:plus>
            <c:minus>
              <c:numRef>
                <c:f>'Accuracy Bottom in Pair'!$P$49:$Q$49</c:f>
                <c:numCache>
                  <c:formatCode>General</c:formatCode>
                  <c:ptCount val="2"/>
                  <c:pt idx="0">
                    <c:v>2.2541010757991828</c:v>
                  </c:pt>
                  <c:pt idx="1">
                    <c:v>2.1611490698570961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'Accuracy Bottom in Pair'!$P$36:$Q$36</c:f>
              <c:strCache>
                <c:ptCount val="2"/>
                <c:pt idx="0">
                  <c:v>High Performers</c:v>
                </c:pt>
                <c:pt idx="1">
                  <c:v>Low Performers</c:v>
                </c:pt>
              </c:strCache>
            </c:strRef>
          </c:cat>
          <c:val>
            <c:numRef>
              <c:f>'Accuracy Bottom in Pair'!$P$37:$Q$37</c:f>
              <c:numCache>
                <c:formatCode>General</c:formatCode>
                <c:ptCount val="2"/>
                <c:pt idx="0">
                  <c:v>79.833333333333343</c:v>
                </c:pt>
                <c:pt idx="1">
                  <c:v>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43-4B1F-8CBD-91267E6C7B6A}"/>
            </c:ext>
          </c:extLst>
        </c:ser>
        <c:ser>
          <c:idx val="1"/>
          <c:order val="1"/>
          <c:tx>
            <c:strRef>
              <c:f>'Accuracy Bottom in Pair'!$O$38</c:f>
              <c:strCache>
                <c:ptCount val="1"/>
                <c:pt idx="0">
                  <c:v>T2: Pair</c:v>
                </c:pt>
              </c:strCache>
            </c:strRef>
          </c:tx>
          <c:spPr>
            <a:solidFill>
              <a:srgbClr val="E5007E"/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'Accuracy Bottom in Pair'!$P$50:$Q$50</c:f>
                <c:numCache>
                  <c:formatCode>General</c:formatCode>
                  <c:ptCount val="2"/>
                  <c:pt idx="0">
                    <c:v>2.1546171745094207</c:v>
                  </c:pt>
                  <c:pt idx="1">
                    <c:v>2.0058394284851162</c:v>
                  </c:pt>
                </c:numCache>
              </c:numRef>
            </c:plus>
            <c:minus>
              <c:numRef>
                <c:f>'Accuracy Bottom in Pair'!$P$50:$Q$50</c:f>
                <c:numCache>
                  <c:formatCode>General</c:formatCode>
                  <c:ptCount val="2"/>
                  <c:pt idx="0">
                    <c:v>2.1546171745094207</c:v>
                  </c:pt>
                  <c:pt idx="1">
                    <c:v>2.0058394284851162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'Accuracy Bottom in Pair'!$P$36:$Q$36</c:f>
              <c:strCache>
                <c:ptCount val="2"/>
                <c:pt idx="0">
                  <c:v>High Performers</c:v>
                </c:pt>
                <c:pt idx="1">
                  <c:v>Low Performers</c:v>
                </c:pt>
              </c:strCache>
            </c:strRef>
          </c:cat>
          <c:val>
            <c:numRef>
              <c:f>'Accuracy Bottom in Pair'!$P$38:$Q$38</c:f>
              <c:numCache>
                <c:formatCode>General</c:formatCode>
                <c:ptCount val="2"/>
                <c:pt idx="0">
                  <c:v>84</c:v>
                </c:pt>
                <c:pt idx="1">
                  <c:v>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443-4B1F-8CBD-91267E6C7B6A}"/>
            </c:ext>
          </c:extLst>
        </c:ser>
        <c:ser>
          <c:idx val="2"/>
          <c:order val="2"/>
          <c:tx>
            <c:strRef>
              <c:f>'Accuracy Bottom in Pair'!$O$39</c:f>
              <c:strCache>
                <c:ptCount val="1"/>
                <c:pt idx="0">
                  <c:v>T3: Individual</c:v>
                </c:pt>
              </c:strCache>
            </c:strRef>
          </c:tx>
          <c:spPr>
            <a:solidFill>
              <a:srgbClr val="00A0A5"/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'Accuracy Bottom in Pair'!$P$51:$Q$51</c:f>
                <c:numCache>
                  <c:formatCode>General</c:formatCode>
                  <c:ptCount val="2"/>
                  <c:pt idx="0">
                    <c:v>2.6079914557372499</c:v>
                  </c:pt>
                  <c:pt idx="1">
                    <c:v>2.8045493534653838</c:v>
                  </c:pt>
                </c:numCache>
              </c:numRef>
            </c:plus>
            <c:minus>
              <c:numRef>
                <c:f>'Accuracy Bottom in Pair'!$P$51:$Q$51</c:f>
                <c:numCache>
                  <c:formatCode>General</c:formatCode>
                  <c:ptCount val="2"/>
                  <c:pt idx="0">
                    <c:v>2.6079914557372499</c:v>
                  </c:pt>
                  <c:pt idx="1">
                    <c:v>2.8045493534653838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'Accuracy Bottom in Pair'!$P$36:$Q$36</c:f>
              <c:strCache>
                <c:ptCount val="2"/>
                <c:pt idx="0">
                  <c:v>High Performers</c:v>
                </c:pt>
                <c:pt idx="1">
                  <c:v>Low Performers</c:v>
                </c:pt>
              </c:strCache>
            </c:strRef>
          </c:cat>
          <c:val>
            <c:numRef>
              <c:f>'Accuracy Bottom in Pair'!$P$39:$Q$39</c:f>
              <c:numCache>
                <c:formatCode>General</c:formatCode>
                <c:ptCount val="2"/>
                <c:pt idx="0">
                  <c:v>79.333333333333329</c:v>
                </c:pt>
                <c:pt idx="1">
                  <c:v>77.500000000000028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443-4B1F-8CBD-91267E6C7B6A}"/>
            </c:ext>
          </c:extLst>
        </c:ser>
        <c:ser>
          <c:idx val="3"/>
          <c:order val="3"/>
          <c:tx>
            <c:strRef>
              <c:f>'Accuracy Bottom in Pair'!$O$40</c:f>
              <c:strCache>
                <c:ptCount val="1"/>
                <c:pt idx="0">
                  <c:v>T4: Individual Delay</c:v>
                </c:pt>
              </c:strCache>
            </c:strRef>
          </c:tx>
          <c:spPr>
            <a:solidFill>
              <a:srgbClr val="00325F"/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'Accuracy Bottom in Pair'!$P$52:$Q$52</c:f>
                <c:numCache>
                  <c:formatCode>General</c:formatCode>
                  <c:ptCount val="2"/>
                  <c:pt idx="0">
                    <c:v>2.9146785076648203</c:v>
                  </c:pt>
                  <c:pt idx="1">
                    <c:v>1.8019194155807625</c:v>
                  </c:pt>
                </c:numCache>
              </c:numRef>
            </c:plus>
            <c:minus>
              <c:numRef>
                <c:f>'Accuracy Bottom in Pair'!$P$52:$Q$52</c:f>
                <c:numCache>
                  <c:formatCode>General</c:formatCode>
                  <c:ptCount val="2"/>
                  <c:pt idx="0">
                    <c:v>2.9146785076648203</c:v>
                  </c:pt>
                  <c:pt idx="1">
                    <c:v>1.8019194155807625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'Accuracy Bottom in Pair'!$P$36:$Q$36</c:f>
              <c:strCache>
                <c:ptCount val="2"/>
                <c:pt idx="0">
                  <c:v>High Performers</c:v>
                </c:pt>
                <c:pt idx="1">
                  <c:v>Low Performers</c:v>
                </c:pt>
              </c:strCache>
            </c:strRef>
          </c:cat>
          <c:val>
            <c:numRef>
              <c:f>'Accuracy Bottom in Pair'!$P$40:$Q$40</c:f>
              <c:numCache>
                <c:formatCode>General</c:formatCode>
                <c:ptCount val="2"/>
                <c:pt idx="0">
                  <c:v>77.857142857142861</c:v>
                </c:pt>
                <c:pt idx="1">
                  <c:v>73.749999999999986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443-4B1F-8CBD-91267E6C7B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23316768"/>
        <c:axId val="223353088"/>
      </c:barChart>
      <c:catAx>
        <c:axId val="22331676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223353088"/>
        <c:crosses val="autoZero"/>
        <c:auto val="1"/>
        <c:lblAlgn val="ctr"/>
        <c:lblOffset val="100"/>
        <c:noMultiLvlLbl val="0"/>
      </c:catAx>
      <c:valAx>
        <c:axId val="223353088"/>
        <c:scaling>
          <c:orientation val="minMax"/>
          <c:max val="100"/>
          <c:min val="5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Times New Roman" panose="02020603050405020304" pitchFamily="18" charset="0"/>
                  </a:defRPr>
                </a:pPr>
                <a:r>
                  <a:rPr lang="en-US"/>
                  <a:t>% Correct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223316768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9948528957264489"/>
          <c:y val="0.12745058382772628"/>
          <c:w val="0.29836834546625068"/>
          <c:h val="0.6859124169822681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600">
          <a:solidFill>
            <a:sysClr val="windowText" lastClr="000000"/>
          </a:solidFill>
          <a:latin typeface="+mn-lt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'Accuracy Bottom in Pair'!$N$37</c:f>
              <c:strCache>
                <c:ptCount val="1"/>
                <c:pt idx="0">
                  <c:v>T1: Individual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'Accuracy Bottom in Pair'!$O$47:$P$47</c:f>
                <c:numCache>
                  <c:formatCode>General</c:formatCode>
                  <c:ptCount val="2"/>
                  <c:pt idx="0">
                    <c:v>2.423364305445074</c:v>
                  </c:pt>
                  <c:pt idx="1">
                    <c:v>1.6592276628741953</c:v>
                  </c:pt>
                </c:numCache>
              </c:numRef>
            </c:plus>
            <c:minus>
              <c:numRef>
                <c:f>'Accuracy Bottom in Pair'!$O$47:$P$47</c:f>
                <c:numCache>
                  <c:formatCode>General</c:formatCode>
                  <c:ptCount val="2"/>
                  <c:pt idx="0">
                    <c:v>2.423364305445074</c:v>
                  </c:pt>
                  <c:pt idx="1">
                    <c:v>1.6592276628741953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'Accuracy Bottom in Pair'!$O$36:$P$36</c:f>
              <c:strCache>
                <c:ptCount val="2"/>
                <c:pt idx="0">
                  <c:v>High Performers</c:v>
                </c:pt>
                <c:pt idx="1">
                  <c:v>Low Performers</c:v>
                </c:pt>
              </c:strCache>
            </c:strRef>
          </c:cat>
          <c:val>
            <c:numRef>
              <c:f>'Accuracy Bottom in Pair'!$O$37:$P$37</c:f>
              <c:numCache>
                <c:formatCode>General</c:formatCode>
                <c:ptCount val="2"/>
                <c:pt idx="0">
                  <c:v>78.833333333333329</c:v>
                </c:pt>
                <c:pt idx="1">
                  <c:v>67.333333333333343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66A-440B-AA05-9FB14BD72C8D}"/>
            </c:ext>
          </c:extLst>
        </c:ser>
        <c:ser>
          <c:idx val="1"/>
          <c:order val="1"/>
          <c:tx>
            <c:strRef>
              <c:f>'Accuracy Bottom in Pair'!$N$38</c:f>
              <c:strCache>
                <c:ptCount val="1"/>
                <c:pt idx="0">
                  <c:v>T2: Pair</c:v>
                </c:pt>
              </c:strCache>
            </c:strRef>
          </c:tx>
          <c:spPr>
            <a:solidFill>
              <a:srgbClr val="E5007E"/>
            </a:solidFill>
            <a:ln>
              <a:solidFill>
                <a:schemeClr val="tx1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'Accuracy Bottom in Pair'!$O$48:$P$48</c:f>
                <c:numCache>
                  <c:formatCode>General</c:formatCode>
                  <c:ptCount val="2"/>
                  <c:pt idx="0">
                    <c:v>2.4344764660020268</c:v>
                  </c:pt>
                  <c:pt idx="1">
                    <c:v>2.4344764660020268</c:v>
                  </c:pt>
                </c:numCache>
              </c:numRef>
            </c:plus>
            <c:minus>
              <c:numRef>
                <c:f>'Accuracy Bottom in Pair'!$O$48:$P$48</c:f>
                <c:numCache>
                  <c:formatCode>General</c:formatCode>
                  <c:ptCount val="2"/>
                  <c:pt idx="0">
                    <c:v>2.4344764660020268</c:v>
                  </c:pt>
                  <c:pt idx="1">
                    <c:v>2.4344764660020268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'Accuracy Bottom in Pair'!$O$36:$P$36</c:f>
              <c:strCache>
                <c:ptCount val="2"/>
                <c:pt idx="0">
                  <c:v>High Performers</c:v>
                </c:pt>
                <c:pt idx="1">
                  <c:v>Low Performers</c:v>
                </c:pt>
              </c:strCache>
            </c:strRef>
          </c:cat>
          <c:val>
            <c:numRef>
              <c:f>'Accuracy Bottom in Pair'!$O$38:$P$38</c:f>
              <c:numCache>
                <c:formatCode>General</c:formatCode>
                <c:ptCount val="2"/>
                <c:pt idx="0">
                  <c:v>84.166666666666671</c:v>
                </c:pt>
                <c:pt idx="1">
                  <c:v>84.166666666666671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66A-440B-AA05-9FB14BD72C8D}"/>
            </c:ext>
          </c:extLst>
        </c:ser>
        <c:ser>
          <c:idx val="2"/>
          <c:order val="2"/>
          <c:tx>
            <c:strRef>
              <c:f>'Accuracy Bottom in Pair'!$N$39</c:f>
              <c:strCache>
                <c:ptCount val="1"/>
                <c:pt idx="0">
                  <c:v>T3: Individual</c:v>
                </c:pt>
              </c:strCache>
            </c:strRef>
          </c:tx>
          <c:spPr>
            <a:solidFill>
              <a:srgbClr val="00A0A5"/>
            </a:solidFill>
            <a:ln>
              <a:solidFill>
                <a:schemeClr val="tx1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'Accuracy Bottom in Pair'!$O$49:$P$49</c:f>
                <c:numCache>
                  <c:formatCode>General</c:formatCode>
                  <c:ptCount val="2"/>
                  <c:pt idx="0">
                    <c:v>2.1546171745094203</c:v>
                  </c:pt>
                  <c:pt idx="1">
                    <c:v>2.5993528382441307</c:v>
                  </c:pt>
                </c:numCache>
              </c:numRef>
            </c:plus>
            <c:minus>
              <c:numRef>
                <c:f>'Accuracy Bottom in Pair'!$O$49:$P$49</c:f>
                <c:numCache>
                  <c:formatCode>General</c:formatCode>
                  <c:ptCount val="2"/>
                  <c:pt idx="0">
                    <c:v>2.1546171745094203</c:v>
                  </c:pt>
                  <c:pt idx="1">
                    <c:v>2.5993528382441307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'Accuracy Bottom in Pair'!$O$36:$P$36</c:f>
              <c:strCache>
                <c:ptCount val="2"/>
                <c:pt idx="0">
                  <c:v>High Performers</c:v>
                </c:pt>
                <c:pt idx="1">
                  <c:v>Low Performers</c:v>
                </c:pt>
              </c:strCache>
            </c:strRef>
          </c:cat>
          <c:val>
            <c:numRef>
              <c:f>'Accuracy Bottom in Pair'!$O$39:$P$39</c:f>
              <c:numCache>
                <c:formatCode>General</c:formatCode>
                <c:ptCount val="2"/>
                <c:pt idx="0">
                  <c:v>82.666666666666657</c:v>
                </c:pt>
                <c:pt idx="1">
                  <c:v>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66A-440B-AA05-9FB14BD72C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22423208"/>
        <c:axId val="322423536"/>
      </c:barChart>
      <c:catAx>
        <c:axId val="32242320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22423536"/>
        <c:crosses val="autoZero"/>
        <c:auto val="1"/>
        <c:lblAlgn val="ctr"/>
        <c:lblOffset val="100"/>
        <c:noMultiLvlLbl val="0"/>
      </c:catAx>
      <c:valAx>
        <c:axId val="322423536"/>
        <c:scaling>
          <c:orientation val="minMax"/>
          <c:max val="100"/>
          <c:min val="5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Times New Roman" panose="02020603050405020304" pitchFamily="18" charset="0"/>
                  </a:defRPr>
                </a:pPr>
                <a:r>
                  <a:rPr lang="en-US"/>
                  <a:t>% Correct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22423208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ysClr val="window" lastClr="FFFFFF"/>
    </a:solidFill>
    <a:ln w="9525" cap="flat" cmpd="sng" algn="ctr">
      <a:noFill/>
      <a:round/>
    </a:ln>
    <a:effectLst/>
  </c:spPr>
  <c:txPr>
    <a:bodyPr/>
    <a:lstStyle/>
    <a:p>
      <a:pPr>
        <a:defRPr sz="1600">
          <a:solidFill>
            <a:sysClr val="windowText" lastClr="000000"/>
          </a:solidFill>
          <a:latin typeface="+mn-lt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'RT Top in Pair'!$I$43</c:f>
              <c:strCache>
                <c:ptCount val="1"/>
                <c:pt idx="0">
                  <c:v>High</c:v>
                </c:pt>
              </c:strCache>
            </c:strRef>
          </c:tx>
          <c:spPr>
            <a:solidFill>
              <a:srgbClr val="00A0A5"/>
            </a:solidFill>
            <a:ln>
              <a:solidFill>
                <a:schemeClr val="tx1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'RT Top in Pair'!$I$54:$I$56</c:f>
                <c:numCache>
                  <c:formatCode>General</c:formatCode>
                  <c:ptCount val="3"/>
                  <c:pt idx="0">
                    <c:v>1.182761179930556</c:v>
                  </c:pt>
                  <c:pt idx="1">
                    <c:v>4.0491708240667617</c:v>
                  </c:pt>
                  <c:pt idx="2">
                    <c:v>2.2338920737351886</c:v>
                  </c:pt>
                </c:numCache>
              </c:numRef>
            </c:plus>
            <c:minus>
              <c:numRef>
                <c:f>'RT Top in Pair'!$I$54:$I$56</c:f>
                <c:numCache>
                  <c:formatCode>General</c:formatCode>
                  <c:ptCount val="3"/>
                  <c:pt idx="0">
                    <c:v>1.182761179930556</c:v>
                  </c:pt>
                  <c:pt idx="1">
                    <c:v>4.0491708240667617</c:v>
                  </c:pt>
                  <c:pt idx="2">
                    <c:v>2.2338920737351886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'RT Top in Pair'!$H$44:$H$46</c:f>
              <c:strCache>
                <c:ptCount val="3"/>
                <c:pt idx="0">
                  <c:v>T1 Individual</c:v>
                </c:pt>
                <c:pt idx="1">
                  <c:v>T2 Pair</c:v>
                </c:pt>
                <c:pt idx="2">
                  <c:v>T3 Individual</c:v>
                </c:pt>
              </c:strCache>
            </c:strRef>
          </c:cat>
          <c:val>
            <c:numRef>
              <c:f>'RT Top in Pair'!$I$44:$I$46</c:f>
              <c:numCache>
                <c:formatCode>General</c:formatCode>
                <c:ptCount val="3"/>
                <c:pt idx="0">
                  <c:v>6.8454576166666676</c:v>
                </c:pt>
                <c:pt idx="1">
                  <c:v>16.881765000000001</c:v>
                </c:pt>
                <c:pt idx="2">
                  <c:v>7.0641870000000004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510-469D-9DAA-A9A725AF13FE}"/>
            </c:ext>
          </c:extLst>
        </c:ser>
        <c:ser>
          <c:idx val="1"/>
          <c:order val="1"/>
          <c:tx>
            <c:strRef>
              <c:f>'RT Top in Pair'!$J$43</c:f>
              <c:strCache>
                <c:ptCount val="1"/>
                <c:pt idx="0">
                  <c:v>Low</c:v>
                </c:pt>
              </c:strCache>
            </c:strRef>
          </c:tx>
          <c:spPr>
            <a:solidFill>
              <a:srgbClr val="E5007E"/>
            </a:solidFill>
            <a:ln>
              <a:solidFill>
                <a:schemeClr val="tx1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'RT Top in Pair'!$J$54:$J$56</c:f>
                <c:numCache>
                  <c:formatCode>General</c:formatCode>
                  <c:ptCount val="3"/>
                  <c:pt idx="0">
                    <c:v>1.2353015940397436</c:v>
                  </c:pt>
                  <c:pt idx="1">
                    <c:v>4.0491708240667617</c:v>
                  </c:pt>
                  <c:pt idx="2">
                    <c:v>1.2075965405324049</c:v>
                  </c:pt>
                </c:numCache>
              </c:numRef>
            </c:plus>
            <c:minus>
              <c:numRef>
                <c:f>'RT Top in Pair'!$J$54:$J$56</c:f>
                <c:numCache>
                  <c:formatCode>General</c:formatCode>
                  <c:ptCount val="3"/>
                  <c:pt idx="0">
                    <c:v>1.2353015940397436</c:v>
                  </c:pt>
                  <c:pt idx="1">
                    <c:v>4.0491708240667617</c:v>
                  </c:pt>
                  <c:pt idx="2">
                    <c:v>1.2075965405324049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'RT Top in Pair'!$H$44:$H$46</c:f>
              <c:strCache>
                <c:ptCount val="3"/>
                <c:pt idx="0">
                  <c:v>T1 Individual</c:v>
                </c:pt>
                <c:pt idx="1">
                  <c:v>T2 Pair</c:v>
                </c:pt>
                <c:pt idx="2">
                  <c:v>T3 Individual</c:v>
                </c:pt>
              </c:strCache>
            </c:strRef>
          </c:cat>
          <c:val>
            <c:numRef>
              <c:f>'RT Top in Pair'!$J$44:$J$46</c:f>
              <c:numCache>
                <c:formatCode>General</c:formatCode>
                <c:ptCount val="3"/>
                <c:pt idx="0">
                  <c:v>6.2687315000000012</c:v>
                </c:pt>
                <c:pt idx="1">
                  <c:v>16.881765000000001</c:v>
                </c:pt>
                <c:pt idx="2">
                  <c:v>6.9985458333333312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510-469D-9DAA-A9A725AF13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37183640"/>
        <c:axId val="337183968"/>
      </c:barChart>
      <c:catAx>
        <c:axId val="33718364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7183968"/>
        <c:crosses val="autoZero"/>
        <c:auto val="1"/>
        <c:lblAlgn val="ctr"/>
        <c:lblOffset val="100"/>
        <c:noMultiLvlLbl val="0"/>
      </c:catAx>
      <c:valAx>
        <c:axId val="33718396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RT (seconds)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71836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600">
          <a:solidFill>
            <a:sysClr val="windowText" lastClr="000000"/>
          </a:solidFill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1">
                  <a:lumMod val="50000"/>
                  <a:lumOff val="50000"/>
                </a:schemeClr>
              </a:solidFill>
              <a:ln w="9525">
                <a:noFill/>
              </a:ln>
              <a:effectLst/>
            </c:spPr>
          </c:marker>
          <c:xVal>
            <c:numRef>
              <c:f>'T1 diff and T3 benefit'!$P$2:$P$41</c:f>
              <c:numCache>
                <c:formatCode>General</c:formatCode>
                <c:ptCount val="40"/>
                <c:pt idx="0">
                  <c:v>6.6666666666666643</c:v>
                </c:pt>
                <c:pt idx="1">
                  <c:v>29.999999999999993</c:v>
                </c:pt>
                <c:pt idx="2">
                  <c:v>13.333333333333343</c:v>
                </c:pt>
                <c:pt idx="3">
                  <c:v>16.666666666666657</c:v>
                </c:pt>
                <c:pt idx="4">
                  <c:v>6.6666666666666714</c:v>
                </c:pt>
                <c:pt idx="5">
                  <c:v>16.666666666666671</c:v>
                </c:pt>
                <c:pt idx="6">
                  <c:v>20</c:v>
                </c:pt>
                <c:pt idx="7">
                  <c:v>6.6666666666666714</c:v>
                </c:pt>
                <c:pt idx="8">
                  <c:v>3.3333333333333286</c:v>
                </c:pt>
                <c:pt idx="9">
                  <c:v>13.333333333333343</c:v>
                </c:pt>
                <c:pt idx="10">
                  <c:v>23.333333333333343</c:v>
                </c:pt>
                <c:pt idx="11">
                  <c:v>23.333333333333343</c:v>
                </c:pt>
                <c:pt idx="12">
                  <c:v>10</c:v>
                </c:pt>
                <c:pt idx="13">
                  <c:v>10.000000000000014</c:v>
                </c:pt>
                <c:pt idx="14">
                  <c:v>10</c:v>
                </c:pt>
                <c:pt idx="15">
                  <c:v>16.666666666666671</c:v>
                </c:pt>
                <c:pt idx="16">
                  <c:v>6.6666666666666714</c:v>
                </c:pt>
                <c:pt idx="17">
                  <c:v>10</c:v>
                </c:pt>
                <c:pt idx="18">
                  <c:v>13.333333333333343</c:v>
                </c:pt>
                <c:pt idx="19">
                  <c:v>0</c:v>
                </c:pt>
                <c:pt idx="20">
                  <c:v>6.6666666666666714</c:v>
                </c:pt>
                <c:pt idx="21">
                  <c:v>23.333333333333343</c:v>
                </c:pt>
                <c:pt idx="22">
                  <c:v>0</c:v>
                </c:pt>
                <c:pt idx="23">
                  <c:v>10</c:v>
                </c:pt>
                <c:pt idx="24">
                  <c:v>16.666666666666671</c:v>
                </c:pt>
                <c:pt idx="25">
                  <c:v>10</c:v>
                </c:pt>
                <c:pt idx="26">
                  <c:v>10.000000000000014</c:v>
                </c:pt>
                <c:pt idx="27">
                  <c:v>6.6666666666666714</c:v>
                </c:pt>
                <c:pt idx="28">
                  <c:v>3.3333333333333286</c:v>
                </c:pt>
                <c:pt idx="29">
                  <c:v>20</c:v>
                </c:pt>
                <c:pt idx="30">
                  <c:v>3.3333333333333286</c:v>
                </c:pt>
                <c:pt idx="31">
                  <c:v>6.6666666666666714</c:v>
                </c:pt>
                <c:pt idx="32">
                  <c:v>16.666666666666686</c:v>
                </c:pt>
                <c:pt idx="33">
                  <c:v>26.666666666666679</c:v>
                </c:pt>
                <c:pt idx="34">
                  <c:v>6.6666666666666714</c:v>
                </c:pt>
                <c:pt idx="35">
                  <c:v>16.666666666666686</c:v>
                </c:pt>
                <c:pt idx="36">
                  <c:v>16.666666666666686</c:v>
                </c:pt>
                <c:pt idx="37">
                  <c:v>20.000000000000014</c:v>
                </c:pt>
                <c:pt idx="38">
                  <c:v>3.3333333333333286</c:v>
                </c:pt>
                <c:pt idx="39">
                  <c:v>6.6666666666666714</c:v>
                </c:pt>
              </c:numCache>
            </c:numRef>
          </c:xVal>
          <c:yVal>
            <c:numRef>
              <c:f>'T1 diff and T3 benefit'!$Q$2:$Q$41</c:f>
              <c:numCache>
                <c:formatCode>General</c:formatCode>
                <c:ptCount val="40"/>
                <c:pt idx="0">
                  <c:v>6.6666666666666359</c:v>
                </c:pt>
                <c:pt idx="1">
                  <c:v>33.333333333333336</c:v>
                </c:pt>
                <c:pt idx="2">
                  <c:v>16.666666666666671</c:v>
                </c:pt>
                <c:pt idx="3">
                  <c:v>10</c:v>
                </c:pt>
                <c:pt idx="4">
                  <c:v>6.6666666666666714</c:v>
                </c:pt>
                <c:pt idx="5">
                  <c:v>-3.3333333333333286</c:v>
                </c:pt>
                <c:pt idx="6">
                  <c:v>20</c:v>
                </c:pt>
                <c:pt idx="7">
                  <c:v>13.333333333333343</c:v>
                </c:pt>
                <c:pt idx="8">
                  <c:v>3.3333333333333286</c:v>
                </c:pt>
                <c:pt idx="9">
                  <c:v>3.3333333333333286</c:v>
                </c:pt>
                <c:pt idx="10">
                  <c:v>6.6666666666666714</c:v>
                </c:pt>
                <c:pt idx="11">
                  <c:v>20</c:v>
                </c:pt>
                <c:pt idx="12">
                  <c:v>10</c:v>
                </c:pt>
                <c:pt idx="13">
                  <c:v>23.333333333333343</c:v>
                </c:pt>
                <c:pt idx="14">
                  <c:v>-20.000000000000007</c:v>
                </c:pt>
                <c:pt idx="15">
                  <c:v>20</c:v>
                </c:pt>
                <c:pt idx="16">
                  <c:v>10.000000000000014</c:v>
                </c:pt>
                <c:pt idx="17">
                  <c:v>6.6666666666666572</c:v>
                </c:pt>
                <c:pt idx="18">
                  <c:v>0</c:v>
                </c:pt>
                <c:pt idx="19">
                  <c:v>23.333333333333343</c:v>
                </c:pt>
                <c:pt idx="20">
                  <c:v>6.6666666666666714</c:v>
                </c:pt>
                <c:pt idx="21">
                  <c:v>16.666666666666671</c:v>
                </c:pt>
                <c:pt idx="22">
                  <c:v>30.000000000000007</c:v>
                </c:pt>
                <c:pt idx="23">
                  <c:v>3.3333333333333428</c:v>
                </c:pt>
                <c:pt idx="24">
                  <c:v>16.666666666666671</c:v>
                </c:pt>
                <c:pt idx="25">
                  <c:v>3.3333333333333286</c:v>
                </c:pt>
                <c:pt idx="26">
                  <c:v>13.333333333333343</c:v>
                </c:pt>
                <c:pt idx="27">
                  <c:v>0</c:v>
                </c:pt>
                <c:pt idx="28">
                  <c:v>0</c:v>
                </c:pt>
                <c:pt idx="29">
                  <c:v>13.333333333333343</c:v>
                </c:pt>
                <c:pt idx="30">
                  <c:v>0</c:v>
                </c:pt>
                <c:pt idx="31">
                  <c:v>3.3333333333333428</c:v>
                </c:pt>
                <c:pt idx="32">
                  <c:v>23.333333333333343</c:v>
                </c:pt>
                <c:pt idx="33">
                  <c:v>13.333333333333336</c:v>
                </c:pt>
                <c:pt idx="34">
                  <c:v>10</c:v>
                </c:pt>
                <c:pt idx="35">
                  <c:v>16.666666666666686</c:v>
                </c:pt>
                <c:pt idx="36">
                  <c:v>0</c:v>
                </c:pt>
                <c:pt idx="37">
                  <c:v>23.333333333333343</c:v>
                </c:pt>
                <c:pt idx="38">
                  <c:v>13.333333333333343</c:v>
                </c:pt>
                <c:pt idx="39">
                  <c:v>26.666666666666671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21E-4694-8704-5DA46443C24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08232872"/>
        <c:axId val="308232544"/>
      </c:scatterChart>
      <c:valAx>
        <c:axId val="30823287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T1 High/Low Difference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8232544"/>
        <c:crosses val="autoZero"/>
        <c:crossBetween val="midCat"/>
      </c:valAx>
      <c:valAx>
        <c:axId val="30823254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Low Gian T1-T3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823287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600">
          <a:solidFill>
            <a:sysClr val="windowText" lastClr="000000"/>
          </a:solidFill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1">
                  <a:lumMod val="50000"/>
                  <a:lumOff val="50000"/>
                </a:schemeClr>
              </a:solidFill>
              <a:ln w="9525">
                <a:noFill/>
              </a:ln>
              <a:effectLst/>
            </c:spPr>
          </c:marker>
          <c:xVal>
            <c:numRef>
              <c:f>'T1 diff and T3 benefit'!$T$2:$T$41</c:f>
              <c:numCache>
                <c:formatCode>General</c:formatCode>
                <c:ptCount val="40"/>
                <c:pt idx="0">
                  <c:v>63.333333333333329</c:v>
                </c:pt>
                <c:pt idx="1">
                  <c:v>73.333333333333329</c:v>
                </c:pt>
                <c:pt idx="2">
                  <c:v>83.333333333333343</c:v>
                </c:pt>
                <c:pt idx="3">
                  <c:v>93.333333333333329</c:v>
                </c:pt>
                <c:pt idx="4">
                  <c:v>70</c:v>
                </c:pt>
                <c:pt idx="5">
                  <c:v>80</c:v>
                </c:pt>
                <c:pt idx="6">
                  <c:v>80</c:v>
                </c:pt>
                <c:pt idx="7">
                  <c:v>76.666666666666671</c:v>
                </c:pt>
                <c:pt idx="8">
                  <c:v>80</c:v>
                </c:pt>
                <c:pt idx="9">
                  <c:v>83.333333333333343</c:v>
                </c:pt>
                <c:pt idx="10">
                  <c:v>96.666666666666671</c:v>
                </c:pt>
                <c:pt idx="11">
                  <c:v>83.333333333333343</c:v>
                </c:pt>
                <c:pt idx="12">
                  <c:v>86.666666666666671</c:v>
                </c:pt>
                <c:pt idx="13">
                  <c:v>76.666666666666671</c:v>
                </c:pt>
                <c:pt idx="14">
                  <c:v>86.666666666666671</c:v>
                </c:pt>
                <c:pt idx="15">
                  <c:v>86.666666666666671</c:v>
                </c:pt>
                <c:pt idx="16">
                  <c:v>73.333333333333329</c:v>
                </c:pt>
                <c:pt idx="17">
                  <c:v>70</c:v>
                </c:pt>
                <c:pt idx="18">
                  <c:v>80</c:v>
                </c:pt>
                <c:pt idx="19">
                  <c:v>73.333333333333329</c:v>
                </c:pt>
                <c:pt idx="20">
                  <c:v>76.666666666666671</c:v>
                </c:pt>
                <c:pt idx="21">
                  <c:v>86.666666666666671</c:v>
                </c:pt>
                <c:pt idx="22">
                  <c:v>56.666666666666664</c:v>
                </c:pt>
                <c:pt idx="23">
                  <c:v>90</c:v>
                </c:pt>
                <c:pt idx="24">
                  <c:v>80</c:v>
                </c:pt>
                <c:pt idx="25">
                  <c:v>80</c:v>
                </c:pt>
                <c:pt idx="26">
                  <c:v>76.666666666666671</c:v>
                </c:pt>
                <c:pt idx="27">
                  <c:v>70</c:v>
                </c:pt>
                <c:pt idx="28">
                  <c:v>66.666666666666657</c:v>
                </c:pt>
                <c:pt idx="29">
                  <c:v>93.333333333333329</c:v>
                </c:pt>
                <c:pt idx="30">
                  <c:v>73.333333333333329</c:v>
                </c:pt>
                <c:pt idx="31">
                  <c:v>73.333333333333329</c:v>
                </c:pt>
                <c:pt idx="32">
                  <c:v>83.333333333333343</c:v>
                </c:pt>
                <c:pt idx="33">
                  <c:v>83.333333333333343</c:v>
                </c:pt>
                <c:pt idx="34">
                  <c:v>86.666666666666671</c:v>
                </c:pt>
                <c:pt idx="35">
                  <c:v>83.333333333333343</c:v>
                </c:pt>
                <c:pt idx="36">
                  <c:v>83.333333333333343</c:v>
                </c:pt>
                <c:pt idx="37">
                  <c:v>86.666666666666671</c:v>
                </c:pt>
                <c:pt idx="38">
                  <c:v>73.333333333333329</c:v>
                </c:pt>
                <c:pt idx="39">
                  <c:v>73.333333333333329</c:v>
                </c:pt>
              </c:numCache>
            </c:numRef>
          </c:xVal>
          <c:yVal>
            <c:numRef>
              <c:f>'T1 diff and T3 benefit'!$U$2:$U$41</c:f>
              <c:numCache>
                <c:formatCode>General</c:formatCode>
                <c:ptCount val="40"/>
                <c:pt idx="0">
                  <c:v>6.6666666666666359</c:v>
                </c:pt>
                <c:pt idx="1">
                  <c:v>33.333333333333336</c:v>
                </c:pt>
                <c:pt idx="2">
                  <c:v>16.666666666666671</c:v>
                </c:pt>
                <c:pt idx="3">
                  <c:v>10</c:v>
                </c:pt>
                <c:pt idx="4">
                  <c:v>6.6666666666666714</c:v>
                </c:pt>
                <c:pt idx="5">
                  <c:v>-3.3333333333333286</c:v>
                </c:pt>
                <c:pt idx="6">
                  <c:v>20</c:v>
                </c:pt>
                <c:pt idx="7">
                  <c:v>13.333333333333343</c:v>
                </c:pt>
                <c:pt idx="8">
                  <c:v>3.3333333333333286</c:v>
                </c:pt>
                <c:pt idx="9">
                  <c:v>3.3333333333333286</c:v>
                </c:pt>
                <c:pt idx="10">
                  <c:v>6.6666666666666714</c:v>
                </c:pt>
                <c:pt idx="11">
                  <c:v>20</c:v>
                </c:pt>
                <c:pt idx="12">
                  <c:v>10</c:v>
                </c:pt>
                <c:pt idx="13">
                  <c:v>23.333333333333343</c:v>
                </c:pt>
                <c:pt idx="14">
                  <c:v>-20.000000000000007</c:v>
                </c:pt>
                <c:pt idx="15">
                  <c:v>20</c:v>
                </c:pt>
                <c:pt idx="16">
                  <c:v>10.000000000000014</c:v>
                </c:pt>
                <c:pt idx="17">
                  <c:v>6.6666666666666572</c:v>
                </c:pt>
                <c:pt idx="18">
                  <c:v>0</c:v>
                </c:pt>
                <c:pt idx="19">
                  <c:v>23.333333333333343</c:v>
                </c:pt>
                <c:pt idx="20">
                  <c:v>6.6666666666666714</c:v>
                </c:pt>
                <c:pt idx="21">
                  <c:v>16.666666666666671</c:v>
                </c:pt>
                <c:pt idx="22">
                  <c:v>30.000000000000007</c:v>
                </c:pt>
                <c:pt idx="23">
                  <c:v>3.3333333333333428</c:v>
                </c:pt>
                <c:pt idx="24">
                  <c:v>16.666666666666671</c:v>
                </c:pt>
                <c:pt idx="25">
                  <c:v>3.3333333333333286</c:v>
                </c:pt>
                <c:pt idx="26">
                  <c:v>13.333333333333343</c:v>
                </c:pt>
                <c:pt idx="27">
                  <c:v>0</c:v>
                </c:pt>
                <c:pt idx="28">
                  <c:v>0</c:v>
                </c:pt>
                <c:pt idx="29">
                  <c:v>13.333333333333343</c:v>
                </c:pt>
                <c:pt idx="30">
                  <c:v>0</c:v>
                </c:pt>
                <c:pt idx="31">
                  <c:v>3.3333333333333428</c:v>
                </c:pt>
                <c:pt idx="32">
                  <c:v>23.333333333333343</c:v>
                </c:pt>
                <c:pt idx="33">
                  <c:v>13.333333333333336</c:v>
                </c:pt>
                <c:pt idx="34">
                  <c:v>10</c:v>
                </c:pt>
                <c:pt idx="35">
                  <c:v>16.666666666666686</c:v>
                </c:pt>
                <c:pt idx="36">
                  <c:v>0</c:v>
                </c:pt>
                <c:pt idx="37">
                  <c:v>23.333333333333343</c:v>
                </c:pt>
                <c:pt idx="38">
                  <c:v>13.333333333333343</c:v>
                </c:pt>
                <c:pt idx="39">
                  <c:v>26.666666666666671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6F0-471D-B056-A9B0C17686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11339128"/>
        <c:axId val="411337816"/>
      </c:scatterChart>
      <c:valAx>
        <c:axId val="411339128"/>
        <c:scaling>
          <c:orientation val="minMax"/>
          <c:max val="100"/>
          <c:min val="5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T1 High Performance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1337816"/>
        <c:crosses val="autoZero"/>
        <c:crossBetween val="midCat"/>
      </c:valAx>
      <c:valAx>
        <c:axId val="41133781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Low Gain T1-T3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13391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600">
          <a:solidFill>
            <a:sysClr val="windowText" lastClr="000000"/>
          </a:solidFill>
        </a:defRPr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Sheet1!$Q$3</c:f>
              <c:strCache>
                <c:ptCount val="1"/>
                <c:pt idx="0">
                  <c:v>T1: Individual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Sheet1!$R$13:$S$13</c:f>
                <c:numCache>
                  <c:formatCode>General</c:formatCode>
                  <c:ptCount val="2"/>
                  <c:pt idx="0">
                    <c:v>0.91622180384223373</c:v>
                  </c:pt>
                  <c:pt idx="1">
                    <c:v>0.84974616190858454</c:v>
                  </c:pt>
                </c:numCache>
              </c:numRef>
            </c:plus>
            <c:minus>
              <c:numRef>
                <c:f>Sheet1!$R$13:$S$13</c:f>
                <c:numCache>
                  <c:formatCode>General</c:formatCode>
                  <c:ptCount val="2"/>
                  <c:pt idx="0">
                    <c:v>0.91622180384223373</c:v>
                  </c:pt>
                  <c:pt idx="1">
                    <c:v>0.84974616190858454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Sheet1!$R$2:$S$2</c:f>
              <c:strCache>
                <c:ptCount val="2"/>
                <c:pt idx="0">
                  <c:v>High Performers</c:v>
                </c:pt>
                <c:pt idx="1">
                  <c:v>Low Performers</c:v>
                </c:pt>
              </c:strCache>
            </c:strRef>
          </c:cat>
          <c:val>
            <c:numRef>
              <c:f>Sheet1!$R$3:$S$3</c:f>
              <c:numCache>
                <c:formatCode>General</c:formatCode>
                <c:ptCount val="2"/>
                <c:pt idx="0">
                  <c:v>71.597222222222229</c:v>
                </c:pt>
                <c:pt idx="1">
                  <c:v>60.833333333333364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863-4C7A-8174-695D215881FA}"/>
            </c:ext>
          </c:extLst>
        </c:ser>
        <c:ser>
          <c:idx val="1"/>
          <c:order val="1"/>
          <c:tx>
            <c:strRef>
              <c:f>Sheet1!$Q$4</c:f>
              <c:strCache>
                <c:ptCount val="1"/>
                <c:pt idx="0">
                  <c:v>T2: Pair</c:v>
                </c:pt>
              </c:strCache>
            </c:strRef>
          </c:tx>
          <c:spPr>
            <a:solidFill>
              <a:srgbClr val="E5007E"/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Sheet1!$R$14:$S$14</c:f>
                <c:numCache>
                  <c:formatCode>General</c:formatCode>
                  <c:ptCount val="2"/>
                  <c:pt idx="0">
                    <c:v>0.82549836629377993</c:v>
                  </c:pt>
                  <c:pt idx="1">
                    <c:v>0.89710869798142634</c:v>
                  </c:pt>
                </c:numCache>
              </c:numRef>
            </c:plus>
            <c:minus>
              <c:numRef>
                <c:f>Sheet1!$R$14:$S$14</c:f>
                <c:numCache>
                  <c:formatCode>General</c:formatCode>
                  <c:ptCount val="2"/>
                  <c:pt idx="0">
                    <c:v>0.82549836629377993</c:v>
                  </c:pt>
                  <c:pt idx="1">
                    <c:v>0.89710869798142634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Sheet1!$R$2:$S$2</c:f>
              <c:strCache>
                <c:ptCount val="2"/>
                <c:pt idx="0">
                  <c:v>High Performers</c:v>
                </c:pt>
                <c:pt idx="1">
                  <c:v>Low Performers</c:v>
                </c:pt>
              </c:strCache>
            </c:strRef>
          </c:cat>
          <c:val>
            <c:numRef>
              <c:f>Sheet1!$R$4:$S$4</c:f>
              <c:numCache>
                <c:formatCode>General</c:formatCode>
                <c:ptCount val="2"/>
                <c:pt idx="0">
                  <c:v>67.569444444444443</c:v>
                </c:pt>
                <c:pt idx="1">
                  <c:v>67.569444444444485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863-4C7A-8174-695D215881FA}"/>
            </c:ext>
          </c:extLst>
        </c:ser>
        <c:ser>
          <c:idx val="2"/>
          <c:order val="2"/>
          <c:tx>
            <c:strRef>
              <c:f>Sheet1!$Q$5</c:f>
              <c:strCache>
                <c:ptCount val="1"/>
                <c:pt idx="0">
                  <c:v>T3: Individual</c:v>
                </c:pt>
              </c:strCache>
            </c:strRef>
          </c:tx>
          <c:spPr>
            <a:solidFill>
              <a:srgbClr val="00A0A5"/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Sheet1!$R$15:$S$15</c:f>
                <c:numCache>
                  <c:formatCode>General</c:formatCode>
                  <c:ptCount val="2"/>
                  <c:pt idx="0">
                    <c:v>1.0496313577711942</c:v>
                  </c:pt>
                  <c:pt idx="1">
                    <c:v>1.0895964632931385</c:v>
                  </c:pt>
                </c:numCache>
              </c:numRef>
            </c:plus>
            <c:minus>
              <c:numRef>
                <c:f>Sheet1!$R$15:$S$15</c:f>
                <c:numCache>
                  <c:formatCode>General</c:formatCode>
                  <c:ptCount val="2"/>
                  <c:pt idx="0">
                    <c:v>1.0496313577711942</c:v>
                  </c:pt>
                  <c:pt idx="1">
                    <c:v>1.0895964632931385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Sheet1!$R$2:$S$2</c:f>
              <c:strCache>
                <c:ptCount val="2"/>
                <c:pt idx="0">
                  <c:v>High Performers</c:v>
                </c:pt>
                <c:pt idx="1">
                  <c:v>Low Performers</c:v>
                </c:pt>
              </c:strCache>
            </c:strRef>
          </c:cat>
          <c:val>
            <c:numRef>
              <c:f>Sheet1!$R$5:$S$5</c:f>
              <c:numCache>
                <c:formatCode>General</c:formatCode>
                <c:ptCount val="2"/>
                <c:pt idx="0">
                  <c:v>68.958333333333329</c:v>
                </c:pt>
                <c:pt idx="1">
                  <c:v>66.527777777777786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863-4C7A-8174-695D215881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61728696"/>
        <c:axId val="449347992"/>
      </c:barChart>
      <c:catAx>
        <c:axId val="26172869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ysClr val="windowText" lastClr="00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449347992"/>
        <c:crosses val="autoZero"/>
        <c:auto val="1"/>
        <c:lblAlgn val="ctr"/>
        <c:lblOffset val="100"/>
        <c:noMultiLvlLbl val="0"/>
      </c:catAx>
      <c:valAx>
        <c:axId val="449347992"/>
        <c:scaling>
          <c:orientation val="minMax"/>
          <c:max val="100"/>
          <c:min val="5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/>
                  <a:t>% Correct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ysClr val="windowText" lastClr="00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261728696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ysClr val="windowText" lastClr="000000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200">
          <a:solidFill>
            <a:sysClr val="windowText" lastClr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'High Performers'!$F$57</c:f>
              <c:strCache>
                <c:ptCount val="1"/>
                <c:pt idx="0">
                  <c:v>T1: Individual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'High Performers'!$G$67:$H$67</c:f>
                <c:numCache>
                  <c:formatCode>General</c:formatCode>
                  <c:ptCount val="2"/>
                  <c:pt idx="0">
                    <c:v>0.87516640877059859</c:v>
                  </c:pt>
                  <c:pt idx="1">
                    <c:v>0.84284164989107846</c:v>
                  </c:pt>
                </c:numCache>
              </c:numRef>
            </c:plus>
            <c:minus>
              <c:numRef>
                <c:f>'High Performers'!$G$67:$H$67</c:f>
                <c:numCache>
                  <c:formatCode>General</c:formatCode>
                  <c:ptCount val="2"/>
                  <c:pt idx="0">
                    <c:v>0.87516640877059859</c:v>
                  </c:pt>
                  <c:pt idx="1">
                    <c:v>0.84284164989107846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'High Performers'!$G$56:$H$56</c:f>
              <c:strCache>
                <c:ptCount val="2"/>
                <c:pt idx="0">
                  <c:v>High Performers</c:v>
                </c:pt>
                <c:pt idx="1">
                  <c:v>Low Performers</c:v>
                </c:pt>
              </c:strCache>
            </c:strRef>
          </c:cat>
          <c:val>
            <c:numRef>
              <c:f>'High Performers'!$G$57:$H$57</c:f>
              <c:numCache>
                <c:formatCode>General</c:formatCode>
                <c:ptCount val="2"/>
                <c:pt idx="0">
                  <c:v>70.718954248366018</c:v>
                </c:pt>
                <c:pt idx="1">
                  <c:v>58.823529411764703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C85-4414-BE8D-A46DBE9CB021}"/>
            </c:ext>
          </c:extLst>
        </c:ser>
        <c:ser>
          <c:idx val="1"/>
          <c:order val="1"/>
          <c:tx>
            <c:strRef>
              <c:f>'High Performers'!$F$58</c:f>
              <c:strCache>
                <c:ptCount val="1"/>
                <c:pt idx="0">
                  <c:v>T2: Pair</c:v>
                </c:pt>
              </c:strCache>
            </c:strRef>
          </c:tx>
          <c:spPr>
            <a:solidFill>
              <a:srgbClr val="E5007E"/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'High Performers'!$G$68:$H$68</c:f>
                <c:numCache>
                  <c:formatCode>General</c:formatCode>
                  <c:ptCount val="2"/>
                  <c:pt idx="0">
                    <c:v>0.93929853800001839</c:v>
                  </c:pt>
                  <c:pt idx="1">
                    <c:v>1.1275472788908201</c:v>
                  </c:pt>
                </c:numCache>
              </c:numRef>
            </c:plus>
            <c:minus>
              <c:numRef>
                <c:f>'High Performers'!$G$68:$H$68</c:f>
                <c:numCache>
                  <c:formatCode>General</c:formatCode>
                  <c:ptCount val="2"/>
                  <c:pt idx="0">
                    <c:v>0.93929853800001839</c:v>
                  </c:pt>
                  <c:pt idx="1">
                    <c:v>1.1275472788908201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'High Performers'!$G$56:$H$56</c:f>
              <c:strCache>
                <c:ptCount val="2"/>
                <c:pt idx="0">
                  <c:v>High Performers</c:v>
                </c:pt>
                <c:pt idx="1">
                  <c:v>Low Performers</c:v>
                </c:pt>
              </c:strCache>
            </c:strRef>
          </c:cat>
          <c:val>
            <c:numRef>
              <c:f>'High Performers'!$G$58:$H$58</c:f>
              <c:numCache>
                <c:formatCode>General</c:formatCode>
                <c:ptCount val="2"/>
                <c:pt idx="0">
                  <c:v>71.176470588235318</c:v>
                </c:pt>
                <c:pt idx="1">
                  <c:v>71.17647058823529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C85-4414-BE8D-A46DBE9CB021}"/>
            </c:ext>
          </c:extLst>
        </c:ser>
        <c:ser>
          <c:idx val="2"/>
          <c:order val="2"/>
          <c:tx>
            <c:strRef>
              <c:f>'High Performers'!$F$59</c:f>
              <c:strCache>
                <c:ptCount val="1"/>
                <c:pt idx="0">
                  <c:v>T3: Individual</c:v>
                </c:pt>
              </c:strCache>
            </c:strRef>
          </c:tx>
          <c:spPr>
            <a:solidFill>
              <a:srgbClr val="00A0A5"/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'High Performers'!$G$69:$H$69</c:f>
                <c:numCache>
                  <c:formatCode>General</c:formatCode>
                  <c:ptCount val="2"/>
                  <c:pt idx="0">
                    <c:v>0.92997448867653854</c:v>
                  </c:pt>
                  <c:pt idx="1">
                    <c:v>0.75561133897848765</c:v>
                  </c:pt>
                </c:numCache>
              </c:numRef>
            </c:plus>
            <c:minus>
              <c:numRef>
                <c:f>'High Performers'!$G$69:$H$69</c:f>
                <c:numCache>
                  <c:formatCode>General</c:formatCode>
                  <c:ptCount val="2"/>
                  <c:pt idx="0">
                    <c:v>0.92997448867653854</c:v>
                  </c:pt>
                  <c:pt idx="1">
                    <c:v>0.75561133897848765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'High Performers'!$G$56:$H$56</c:f>
              <c:strCache>
                <c:ptCount val="2"/>
                <c:pt idx="0">
                  <c:v>High Performers</c:v>
                </c:pt>
                <c:pt idx="1">
                  <c:v>Low Performers</c:v>
                </c:pt>
              </c:strCache>
            </c:strRef>
          </c:cat>
          <c:val>
            <c:numRef>
              <c:f>'High Performers'!$G$59:$H$59</c:f>
              <c:numCache>
                <c:formatCode>General</c:formatCode>
                <c:ptCount val="2"/>
                <c:pt idx="0">
                  <c:v>66.928104575163403</c:v>
                </c:pt>
                <c:pt idx="1">
                  <c:v>63.529411764705877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C85-4414-BE8D-A46DBE9CB0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68449560"/>
        <c:axId val="465500144"/>
      </c:barChart>
      <c:catAx>
        <c:axId val="36844956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ysClr val="windowText" lastClr="00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465500144"/>
        <c:crosses val="autoZero"/>
        <c:auto val="1"/>
        <c:lblAlgn val="ctr"/>
        <c:lblOffset val="100"/>
        <c:noMultiLvlLbl val="0"/>
      </c:catAx>
      <c:valAx>
        <c:axId val="465500144"/>
        <c:scaling>
          <c:orientation val="minMax"/>
          <c:max val="100"/>
          <c:min val="5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ysClr val="windowText" lastClr="000000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/>
                  <a:t>% Correct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ysClr val="windowText" lastClr="00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68449560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ysClr val="windowText" lastClr="000000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200">
          <a:solidFill>
            <a:sysClr val="windowText" lastClr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95AAE4-45A8-454F-8710-07E38C4AD60B}" type="datetimeFigureOut">
              <a:rPr lang="en-GB" smtClean="0"/>
              <a:t>08/04/2024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8163F6-E490-42C5-9C76-EB03AE5345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77770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jpg>
</file>

<file path=ppt/media/image34.png>
</file>

<file path=ppt/media/image35.png>
</file>

<file path=ppt/media/image36.png>
</file>

<file path=ppt/media/image37.jpg>
</file>

<file path=ppt/media/image38.jpg>
</file>

<file path=ppt/media/image39.jpg>
</file>

<file path=ppt/media/image4.jpg>
</file>

<file path=ppt/media/image40.png>
</file>

<file path=ppt/media/image41.png>
</file>

<file path=ppt/media/image5.png>
</file>

<file path=ppt/media/image6.svg>
</file>

<file path=ppt/media/image7.png>
</file>

<file path=ppt/media/image8.svg>
</file>

<file path=ppt/media/image9.png>
</file>

<file path=ppt/media/media1.wav>
</file>

<file path=ppt/media/media2.wav>
</file>

<file path=ppt/media/media3.wav>
</file>

<file path=ppt/media/media4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D53419-8453-9B43-AA16-4769C60E820A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18DCD9-737D-B445-9539-D42049922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712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4D006E-957B-4708-A886-E9CBEE9D904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3648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0032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eneral White Portrai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2987675" y="1052513"/>
            <a:ext cx="3203575" cy="324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85800" y="4293096"/>
            <a:ext cx="7772400" cy="747514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371600" y="5301208"/>
            <a:ext cx="6400800" cy="72008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201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/>
              <a:t>Click to edit Master subtitle style</a:t>
            </a:r>
            <a:endParaRPr lang="en-US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179387" y="6365875"/>
            <a:ext cx="2039937" cy="365125"/>
          </a:xfrm>
          <a:prstGeom prst="rect">
            <a:avLst/>
          </a:prstGeom>
        </p:spPr>
        <p:txBody>
          <a:bodyPr vert="horz" wrap="square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400" baseline="0" smtClean="0">
                <a:solidFill>
                  <a:prstClr val="white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defTabSz="914400">
              <a:defRPr/>
            </a:pPr>
            <a:r>
              <a:rPr lang="en-GB"/>
              <a:t>kritchie@lincoln.ac.uk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3039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179387" y="6365875"/>
            <a:ext cx="2039937" cy="365125"/>
          </a:xfrm>
          <a:prstGeom prst="rect">
            <a:avLst/>
          </a:prstGeom>
        </p:spPr>
        <p:txBody>
          <a:bodyPr vert="horz" wrap="square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400" baseline="0" smtClean="0">
                <a:solidFill>
                  <a:prstClr val="white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defTabSz="914400">
              <a:defRPr/>
            </a:pPr>
            <a:r>
              <a:rPr lang="en-GB"/>
              <a:t>kritchie@lincoln.ac.uk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2408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237288"/>
            <a:ext cx="9144000" cy="620712"/>
          </a:xfrm>
          <a:prstGeom prst="rect">
            <a:avLst/>
          </a:prstGeom>
          <a:solidFill>
            <a:srgbClr val="0032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en-GB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7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196975"/>
            <a:ext cx="8229600" cy="4929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9387" y="6365875"/>
            <a:ext cx="2039937" cy="365125"/>
          </a:xfrm>
          <a:prstGeom prst="rect">
            <a:avLst/>
          </a:prstGeom>
        </p:spPr>
        <p:txBody>
          <a:bodyPr vert="horz" wrap="square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400" baseline="0" smtClean="0">
                <a:solidFill>
                  <a:prstClr val="white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defTabSz="914400">
              <a:defRPr/>
            </a:pPr>
            <a:r>
              <a:rPr lang="en-GB"/>
              <a:t>kritchie@lincoln.ac.uk</a:t>
            </a:r>
            <a:endParaRPr lang="en-GB" dirty="0"/>
          </a:p>
        </p:txBody>
      </p:sp>
      <p:pic>
        <p:nvPicPr>
          <p:cNvPr id="1032" name="Picture 5" descr="General White Landscape"/>
          <p:cNvPicPr>
            <a:picLocks noChangeAspect="1" noChangeArrowheads="1"/>
          </p:cNvPicPr>
          <p:nvPr userDrawn="1"/>
        </p:nvPicPr>
        <p:blipFill>
          <a:blip r:embed="rId5"/>
          <a:srcRect/>
          <a:stretch>
            <a:fillRect/>
          </a:stretch>
        </p:blipFill>
        <p:spPr bwMode="auto">
          <a:xfrm>
            <a:off x="6823075" y="6284913"/>
            <a:ext cx="2286000" cy="528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745519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</p:sldLayoutIdLst>
  <p:hf sldNum="0" hdr="0" ftr="0" dt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5" Type="http://schemas.microsoft.com/office/2007/relationships/hdphoto" Target="../media/hdphoto3.wdp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png"/><Relationship Id="rId5" Type="http://schemas.microsoft.com/office/2007/relationships/hdphoto" Target="../media/hdphoto3.wdp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Relationship Id="rId14" Type="http://schemas.openxmlformats.org/officeDocument/2006/relationships/image" Target="../media/image16.sv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jp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3" Type="http://schemas.microsoft.com/office/2007/relationships/media" Target="../media/media2.wav"/><Relationship Id="rId7" Type="http://schemas.microsoft.com/office/2007/relationships/media" Target="../media/media4.wav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5" Type="http://schemas.microsoft.com/office/2007/relationships/media" Target="../media/media3.wav"/><Relationship Id="rId10" Type="http://schemas.openxmlformats.org/officeDocument/2006/relationships/image" Target="../media/image20.png"/><Relationship Id="rId4" Type="http://schemas.openxmlformats.org/officeDocument/2006/relationships/audio" Target="../media/media2.wav"/><Relationship Id="rId9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7" Type="http://schemas.openxmlformats.org/officeDocument/2006/relationships/image" Target="../media/image26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5" Type="http://schemas.microsoft.com/office/2007/relationships/hdphoto" Target="../media/hdphoto3.wdp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64593" y="656216"/>
            <a:ext cx="8732519" cy="5565600"/>
            <a:chOff x="164593" y="656216"/>
            <a:chExt cx="8732519" cy="5565600"/>
          </a:xfrm>
        </p:grpSpPr>
        <p:pic>
          <p:nvPicPr>
            <p:cNvPr id="10" name="Picture 2" descr="https://www.sciencedaily.com/images/2017/09/170904120420_1_900x600.jpg"/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0892"/>
            <a:stretch/>
          </p:blipFill>
          <p:spPr bwMode="auto">
            <a:xfrm>
              <a:off x="4494276" y="656216"/>
              <a:ext cx="4402836" cy="5565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 descr="https://www.sciencedaily.com/images/2017/09/170904120420_1_900x600.jpg"/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34"/>
            <a:stretch/>
          </p:blipFill>
          <p:spPr bwMode="auto">
            <a:xfrm>
              <a:off x="164593" y="656216"/>
              <a:ext cx="5495544" cy="55642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00" r="6250" b="13378"/>
            <a:stretch/>
          </p:blipFill>
          <p:spPr>
            <a:xfrm>
              <a:off x="246888" y="3982245"/>
              <a:ext cx="1069848" cy="1056099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00" r="6250" b="13378"/>
            <a:stretch/>
          </p:blipFill>
          <p:spPr>
            <a:xfrm>
              <a:off x="3493008" y="739554"/>
              <a:ext cx="1069848" cy="1056099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00" r="6250" b="13378"/>
            <a:stretch/>
          </p:blipFill>
          <p:spPr>
            <a:xfrm>
              <a:off x="6748272" y="3987976"/>
              <a:ext cx="1069848" cy="1056099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00" r="6250" b="12720"/>
            <a:stretch/>
          </p:blipFill>
          <p:spPr>
            <a:xfrm>
              <a:off x="7827263" y="5062363"/>
              <a:ext cx="1069848" cy="1064117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00" r="6250" b="12720"/>
            <a:stretch/>
          </p:blipFill>
          <p:spPr>
            <a:xfrm>
              <a:off x="3493008" y="5063097"/>
              <a:ext cx="1069848" cy="1064117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00" r="6250" b="12720"/>
            <a:stretch/>
          </p:blipFill>
          <p:spPr>
            <a:xfrm>
              <a:off x="5678425" y="2899840"/>
              <a:ext cx="1069848" cy="1064117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00" r="6250" b="12720"/>
            <a:stretch/>
          </p:blipFill>
          <p:spPr>
            <a:xfrm>
              <a:off x="1335024" y="2899840"/>
              <a:ext cx="1069848" cy="1064117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279" y="1579646"/>
            <a:ext cx="8775833" cy="1470025"/>
          </a:xfrm>
        </p:spPr>
        <p:txBody>
          <a:bodyPr>
            <a:noAutofit/>
          </a:bodyPr>
          <a:lstStyle/>
          <a:p>
            <a:r>
              <a:rPr lang="en-US" sz="4000" dirty="0"/>
              <a:t>The pairs training effect in unfamiliar face and voice matching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610496"/>
          </a:xfrm>
          <a:prstGeom prst="rect">
            <a:avLst/>
          </a:prstGeom>
          <a:solidFill>
            <a:srgbClr val="00325F"/>
          </a:solidFill>
          <a:ln>
            <a:solidFill>
              <a:srgbClr val="0032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4312" y="4091293"/>
            <a:ext cx="7406271" cy="244424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Kay Ritchie, Nadine Lavan &amp; Patricia Bestelmeyer</a:t>
            </a:r>
          </a:p>
          <a:p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9358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0005" y="844075"/>
            <a:ext cx="6534150" cy="50673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585258" y="259300"/>
            <a:ext cx="41040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High vs Low Performers</a:t>
            </a:r>
          </a:p>
        </p:txBody>
      </p:sp>
    </p:spTree>
    <p:extLst>
      <p:ext uri="{BB962C8B-B14F-4D97-AF65-F5344CB8AC3E}">
        <p14:creationId xmlns:p14="http://schemas.microsoft.com/office/powerpoint/2010/main" val="2871558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5389650" y="1129865"/>
            <a:ext cx="3108958" cy="2053693"/>
            <a:chOff x="5050224" y="1368299"/>
            <a:chExt cx="3570073" cy="2505542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4293" b="94192" l="3008" r="96992">
                          <a14:foregroundMark x1="35338" y1="16162" x2="33584" y2="19697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050224" y="1368593"/>
              <a:ext cx="2524228" cy="2505248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4293" b="94192" l="3008" r="96992">
                          <a14:foregroundMark x1="35338" y1="16162" x2="33584" y2="19697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6096697" y="1368299"/>
              <a:ext cx="2523600" cy="2505248"/>
            </a:xfrm>
            <a:prstGeom prst="rect">
              <a:avLst/>
            </a:prstGeom>
          </p:spPr>
        </p:pic>
      </p:grpSp>
      <p:grpSp>
        <p:nvGrpSpPr>
          <p:cNvPr id="25" name="Group 24"/>
          <p:cNvGrpSpPr/>
          <p:nvPr/>
        </p:nvGrpSpPr>
        <p:grpSpPr>
          <a:xfrm>
            <a:off x="467910" y="1317460"/>
            <a:ext cx="4028014" cy="1818000"/>
            <a:chOff x="211673" y="803217"/>
            <a:chExt cx="4028014" cy="1818000"/>
          </a:xfrm>
        </p:grpSpPr>
        <p:pic>
          <p:nvPicPr>
            <p:cNvPr id="2" name="Picture 1"/>
            <p:cNvPicPr>
              <a:picLocks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667" b="95667" l="22542" r="90000">
                          <a14:foregroundMark x1="52542" y1="15667" x2="52881" y2="18333"/>
                        </a14:backgroundRemoval>
                      </a14:imgEffect>
                    </a14:imgLayer>
                  </a14:imgProps>
                </a:ext>
              </a:extLst>
            </a:blip>
            <a:srcRect l="22033" r="23089"/>
            <a:stretch/>
          </p:blipFill>
          <p:spPr>
            <a:xfrm>
              <a:off x="211673" y="803217"/>
              <a:ext cx="1961803" cy="181770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667" b="95667" l="22542" r="90000">
                          <a14:foregroundMark x1="52542" y1="15667" x2="52881" y2="18333"/>
                        </a14:backgroundRemoval>
                      </a14:imgEffect>
                    </a14:imgLayer>
                  </a14:imgProps>
                </a:ext>
              </a:extLst>
            </a:blip>
            <a:srcRect l="22033" r="23089"/>
            <a:stretch/>
          </p:blipFill>
          <p:spPr>
            <a:xfrm flipH="1">
              <a:off x="2277687" y="803217"/>
              <a:ext cx="1962000" cy="1818000"/>
            </a:xfrm>
            <a:prstGeom prst="rect">
              <a:avLst/>
            </a:prstGeom>
          </p:spPr>
        </p:pic>
        <p:grpSp>
          <p:nvGrpSpPr>
            <p:cNvPr id="14" name="Group 13"/>
            <p:cNvGrpSpPr/>
            <p:nvPr/>
          </p:nvGrpSpPr>
          <p:grpSpPr>
            <a:xfrm>
              <a:off x="2388237" y="1022463"/>
              <a:ext cx="649545" cy="1448842"/>
              <a:chOff x="3964019" y="3037203"/>
              <a:chExt cx="649545" cy="1448842"/>
            </a:xfrm>
          </p:grpSpPr>
          <p:sp>
            <p:nvSpPr>
              <p:cNvPr id="12" name="Rounded Rectangle 11"/>
              <p:cNvSpPr/>
              <p:nvPr/>
            </p:nvSpPr>
            <p:spPr>
              <a:xfrm>
                <a:off x="3964019" y="3037203"/>
                <a:ext cx="93680" cy="1448841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ounded Rectangle 16"/>
              <p:cNvSpPr/>
              <p:nvPr/>
            </p:nvSpPr>
            <p:spPr>
              <a:xfrm rot="5400000" flipH="1">
                <a:off x="4266651" y="3701385"/>
                <a:ext cx="98314" cy="595512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4507121" y="3949984"/>
                <a:ext cx="106443" cy="536061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0" name="Group 19"/>
            <p:cNvGrpSpPr/>
            <p:nvPr/>
          </p:nvGrpSpPr>
          <p:grpSpPr>
            <a:xfrm flipH="1">
              <a:off x="1407791" y="1022464"/>
              <a:ext cx="643284" cy="1431026"/>
              <a:chOff x="3964020" y="3055019"/>
              <a:chExt cx="649544" cy="1431026"/>
            </a:xfrm>
          </p:grpSpPr>
          <p:sp>
            <p:nvSpPr>
              <p:cNvPr id="21" name="Rounded Rectangle 20"/>
              <p:cNvSpPr/>
              <p:nvPr/>
            </p:nvSpPr>
            <p:spPr>
              <a:xfrm>
                <a:off x="3964020" y="3055019"/>
                <a:ext cx="108066" cy="1431025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Rounded Rectangle 21"/>
              <p:cNvSpPr/>
              <p:nvPr/>
            </p:nvSpPr>
            <p:spPr>
              <a:xfrm rot="5400000" flipH="1">
                <a:off x="4266651" y="3701385"/>
                <a:ext cx="98314" cy="595512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ounded Rectangle 22"/>
              <p:cNvSpPr/>
              <p:nvPr/>
            </p:nvSpPr>
            <p:spPr>
              <a:xfrm>
                <a:off x="4507121" y="3949984"/>
                <a:ext cx="106443" cy="536061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26" name="Group 25"/>
          <p:cNvGrpSpPr/>
          <p:nvPr/>
        </p:nvGrpSpPr>
        <p:grpSpPr>
          <a:xfrm>
            <a:off x="193781" y="4321714"/>
            <a:ext cx="4028014" cy="1818000"/>
            <a:chOff x="211673" y="803217"/>
            <a:chExt cx="4028014" cy="1818000"/>
          </a:xfrm>
        </p:grpSpPr>
        <p:pic>
          <p:nvPicPr>
            <p:cNvPr id="27" name="Picture 26"/>
            <p:cNvPicPr>
              <a:picLocks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667" b="95667" l="22542" r="90000">
                          <a14:foregroundMark x1="52542" y1="15667" x2="52881" y2="18333"/>
                        </a14:backgroundRemoval>
                      </a14:imgEffect>
                    </a14:imgLayer>
                  </a14:imgProps>
                </a:ext>
              </a:extLst>
            </a:blip>
            <a:srcRect l="22033" r="23089"/>
            <a:stretch/>
          </p:blipFill>
          <p:spPr>
            <a:xfrm>
              <a:off x="211673" y="803217"/>
              <a:ext cx="1961803" cy="1817709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667" b="95667" l="22542" r="90000">
                          <a14:foregroundMark x1="52542" y1="15667" x2="52881" y2="18333"/>
                        </a14:backgroundRemoval>
                      </a14:imgEffect>
                    </a14:imgLayer>
                  </a14:imgProps>
                </a:ext>
              </a:extLst>
            </a:blip>
            <a:srcRect l="22033" r="23089"/>
            <a:stretch/>
          </p:blipFill>
          <p:spPr>
            <a:xfrm flipH="1">
              <a:off x="2277687" y="803217"/>
              <a:ext cx="1962000" cy="1818000"/>
            </a:xfrm>
            <a:prstGeom prst="rect">
              <a:avLst/>
            </a:prstGeom>
          </p:spPr>
        </p:pic>
        <p:grpSp>
          <p:nvGrpSpPr>
            <p:cNvPr id="29" name="Group 28"/>
            <p:cNvGrpSpPr/>
            <p:nvPr/>
          </p:nvGrpSpPr>
          <p:grpSpPr>
            <a:xfrm>
              <a:off x="2388237" y="1022463"/>
              <a:ext cx="649545" cy="1448842"/>
              <a:chOff x="3964019" y="3037203"/>
              <a:chExt cx="649545" cy="1448842"/>
            </a:xfrm>
          </p:grpSpPr>
          <p:sp>
            <p:nvSpPr>
              <p:cNvPr id="34" name="Rounded Rectangle 33"/>
              <p:cNvSpPr/>
              <p:nvPr/>
            </p:nvSpPr>
            <p:spPr>
              <a:xfrm>
                <a:off x="3964019" y="3037203"/>
                <a:ext cx="93680" cy="1448841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ounded Rectangle 34"/>
              <p:cNvSpPr/>
              <p:nvPr/>
            </p:nvSpPr>
            <p:spPr>
              <a:xfrm rot="5400000" flipH="1">
                <a:off x="4266651" y="3701385"/>
                <a:ext cx="98314" cy="595512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ounded Rectangle 35"/>
              <p:cNvSpPr/>
              <p:nvPr/>
            </p:nvSpPr>
            <p:spPr>
              <a:xfrm>
                <a:off x="4507121" y="3949984"/>
                <a:ext cx="106443" cy="536061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 flipH="1">
              <a:off x="1407791" y="1022464"/>
              <a:ext cx="643284" cy="1431026"/>
              <a:chOff x="3964020" y="3055019"/>
              <a:chExt cx="649544" cy="1431026"/>
            </a:xfrm>
          </p:grpSpPr>
          <p:sp>
            <p:nvSpPr>
              <p:cNvPr id="31" name="Rounded Rectangle 30"/>
              <p:cNvSpPr/>
              <p:nvPr/>
            </p:nvSpPr>
            <p:spPr>
              <a:xfrm>
                <a:off x="3964020" y="3055019"/>
                <a:ext cx="108066" cy="1431025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ounded Rectangle 31"/>
              <p:cNvSpPr/>
              <p:nvPr/>
            </p:nvSpPr>
            <p:spPr>
              <a:xfrm rot="5400000" flipH="1">
                <a:off x="4266651" y="3701385"/>
                <a:ext cx="98314" cy="595512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ounded Rectangle 32"/>
              <p:cNvSpPr/>
              <p:nvPr/>
            </p:nvSpPr>
            <p:spPr>
              <a:xfrm>
                <a:off x="4507121" y="3949984"/>
                <a:ext cx="106443" cy="536061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49" name="Group 48"/>
          <p:cNvGrpSpPr/>
          <p:nvPr/>
        </p:nvGrpSpPr>
        <p:grpSpPr>
          <a:xfrm>
            <a:off x="5229906" y="4321423"/>
            <a:ext cx="1962000" cy="1818000"/>
            <a:chOff x="6561938" y="3979881"/>
            <a:chExt cx="1962000" cy="1818000"/>
          </a:xfrm>
        </p:grpSpPr>
        <p:pic>
          <p:nvPicPr>
            <p:cNvPr id="40" name="Picture 39"/>
            <p:cNvPicPr>
              <a:picLocks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667" b="95667" l="22542" r="90000">
                          <a14:foregroundMark x1="52542" y1="15667" x2="52881" y2="18333"/>
                        </a14:backgroundRemoval>
                      </a14:imgEffect>
                    </a14:imgLayer>
                  </a14:imgProps>
                </a:ext>
              </a:extLst>
            </a:blip>
            <a:srcRect l="22033" r="23089"/>
            <a:stretch/>
          </p:blipFill>
          <p:spPr>
            <a:xfrm flipH="1">
              <a:off x="6561938" y="3979881"/>
              <a:ext cx="1962000" cy="1818000"/>
            </a:xfrm>
            <a:prstGeom prst="rect">
              <a:avLst/>
            </a:prstGeom>
          </p:spPr>
        </p:pic>
        <p:grpSp>
          <p:nvGrpSpPr>
            <p:cNvPr id="41" name="Group 40"/>
            <p:cNvGrpSpPr/>
            <p:nvPr/>
          </p:nvGrpSpPr>
          <p:grpSpPr>
            <a:xfrm>
              <a:off x="6672488" y="4199127"/>
              <a:ext cx="649545" cy="1448842"/>
              <a:chOff x="3964019" y="3037203"/>
              <a:chExt cx="649545" cy="1448842"/>
            </a:xfrm>
          </p:grpSpPr>
          <p:sp>
            <p:nvSpPr>
              <p:cNvPr id="46" name="Rounded Rectangle 45"/>
              <p:cNvSpPr/>
              <p:nvPr/>
            </p:nvSpPr>
            <p:spPr>
              <a:xfrm>
                <a:off x="3964019" y="3037203"/>
                <a:ext cx="93680" cy="1448841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Rounded Rectangle 46"/>
              <p:cNvSpPr/>
              <p:nvPr/>
            </p:nvSpPr>
            <p:spPr>
              <a:xfrm rot="5400000" flipH="1">
                <a:off x="4266651" y="3701385"/>
                <a:ext cx="98314" cy="595512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Rounded Rectangle 47"/>
              <p:cNvSpPr/>
              <p:nvPr/>
            </p:nvSpPr>
            <p:spPr>
              <a:xfrm>
                <a:off x="4507121" y="3949984"/>
                <a:ext cx="106443" cy="536061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37" name="TextBox 36"/>
          <p:cNvSpPr txBox="1"/>
          <p:nvPr/>
        </p:nvSpPr>
        <p:spPr>
          <a:xfrm>
            <a:off x="939466" y="666756"/>
            <a:ext cx="34100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Time 1 - Individual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744178" y="666756"/>
            <a:ext cx="26184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Time 2 - Pairs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65337" y="3675447"/>
            <a:ext cx="34100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Time 3 - Individual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4412146" y="3381233"/>
            <a:ext cx="34100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Time 4 – Individual</a:t>
            </a:r>
          </a:p>
          <a:p>
            <a:pPr algn="ctr"/>
            <a:r>
              <a:rPr lang="en-GB" sz="3200" dirty="0"/>
              <a:t>7 days later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370344" y="-50840"/>
            <a:ext cx="58309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Ritchie et al (2022) Exp 1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609477" y="4768758"/>
            <a:ext cx="12461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Accuracy +</a:t>
            </a:r>
          </a:p>
          <a:p>
            <a:r>
              <a:rPr lang="en-GB" dirty="0"/>
              <a:t>Confidence</a:t>
            </a:r>
          </a:p>
        </p:txBody>
      </p:sp>
    </p:spTree>
    <p:extLst>
      <p:ext uri="{BB962C8B-B14F-4D97-AF65-F5344CB8AC3E}">
        <p14:creationId xmlns:p14="http://schemas.microsoft.com/office/powerpoint/2010/main" val="1997209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" name="Chart 44"/>
          <p:cNvGraphicFramePr/>
          <p:nvPr>
            <p:extLst>
              <p:ext uri="{D42A27DB-BD31-4B8C-83A1-F6EECF244321}">
                <p14:modId xmlns:p14="http://schemas.microsoft.com/office/powerpoint/2010/main" val="170022871"/>
              </p:ext>
            </p:extLst>
          </p:nvPr>
        </p:nvGraphicFramePr>
        <p:xfrm>
          <a:off x="0" y="3794295"/>
          <a:ext cx="3961684" cy="2338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44" name="Chart 4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23114004"/>
              </p:ext>
            </p:extLst>
          </p:nvPr>
        </p:nvGraphicFramePr>
        <p:xfrm>
          <a:off x="939338" y="456784"/>
          <a:ext cx="6688484" cy="29913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0" y="3560380"/>
            <a:ext cx="4955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“Week” delay: Mean 20 days, Range 7-54 days</a:t>
            </a:r>
          </a:p>
          <a:p>
            <a:endParaRPr lang="en-GB" dirty="0"/>
          </a:p>
        </p:txBody>
      </p:sp>
      <p:graphicFrame>
        <p:nvGraphicFramePr>
          <p:cNvPr id="51" name="Table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1031179"/>
              </p:ext>
            </p:extLst>
          </p:nvPr>
        </p:nvGraphicFramePr>
        <p:xfrm>
          <a:off x="4483842" y="4318359"/>
          <a:ext cx="4500880" cy="125831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30350">
                  <a:extLst>
                    <a:ext uri="{9D8B030D-6E8A-4147-A177-3AD203B41FA5}">
                      <a16:colId xmlns:a16="http://schemas.microsoft.com/office/drawing/2014/main" val="2076941349"/>
                    </a:ext>
                  </a:extLst>
                </a:gridCol>
                <a:gridCol w="1350010">
                  <a:extLst>
                    <a:ext uri="{9D8B030D-6E8A-4147-A177-3AD203B41FA5}">
                      <a16:colId xmlns:a16="http://schemas.microsoft.com/office/drawing/2014/main" val="2954643426"/>
                    </a:ext>
                  </a:extLst>
                </a:gridCol>
                <a:gridCol w="1620520">
                  <a:extLst>
                    <a:ext uri="{9D8B030D-6E8A-4147-A177-3AD203B41FA5}">
                      <a16:colId xmlns:a16="http://schemas.microsoft.com/office/drawing/2014/main" val="343006364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High Performers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Low Performers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768631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T1: Individual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4.90 (0.98)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5.25 (0.53)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126006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T3: Individual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5.00 (0.62)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5.54 (0.63)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425662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T4: Individual Delay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4.73 (0.61)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5.13 (0.57)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36586641"/>
                  </a:ext>
                </a:extLst>
              </a:tr>
            </a:tbl>
          </a:graphicData>
        </a:graphic>
      </p:graphicFrame>
      <p:sp>
        <p:nvSpPr>
          <p:cNvPr id="52" name="TextBox 51"/>
          <p:cNvSpPr txBox="1"/>
          <p:nvPr/>
        </p:nvSpPr>
        <p:spPr>
          <a:xfrm>
            <a:off x="6423939" y="3883545"/>
            <a:ext cx="1353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Confidence?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4235866" y="9161"/>
            <a:ext cx="1153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err="1"/>
              <a:t>Exp</a:t>
            </a:r>
            <a:r>
              <a:rPr lang="en-GB" sz="3200" dirty="0"/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3829745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5" grpId="0">
        <p:bldAsOne/>
      </p:bldGraphic>
      <p:bldP spid="3" grpId="0"/>
      <p:bldP spid="5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5389650" y="1004030"/>
            <a:ext cx="3108958" cy="2053693"/>
            <a:chOff x="5050224" y="1368299"/>
            <a:chExt cx="3570073" cy="2505542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4293" b="94192" l="3008" r="96992">
                          <a14:foregroundMark x1="35338" y1="16162" x2="33584" y2="19697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050224" y="1368593"/>
              <a:ext cx="2524228" cy="2505248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4293" b="94192" l="3008" r="96992">
                          <a14:foregroundMark x1="35338" y1="16162" x2="33584" y2="19697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6096697" y="1368299"/>
              <a:ext cx="2523600" cy="2505248"/>
            </a:xfrm>
            <a:prstGeom prst="rect">
              <a:avLst/>
            </a:prstGeom>
          </p:spPr>
        </p:pic>
      </p:grpSp>
      <p:grpSp>
        <p:nvGrpSpPr>
          <p:cNvPr id="25" name="Group 24"/>
          <p:cNvGrpSpPr/>
          <p:nvPr/>
        </p:nvGrpSpPr>
        <p:grpSpPr>
          <a:xfrm>
            <a:off x="467910" y="1191625"/>
            <a:ext cx="4028014" cy="1818000"/>
            <a:chOff x="211673" y="803217"/>
            <a:chExt cx="4028014" cy="1818000"/>
          </a:xfrm>
        </p:grpSpPr>
        <p:pic>
          <p:nvPicPr>
            <p:cNvPr id="2" name="Picture 1"/>
            <p:cNvPicPr>
              <a:picLocks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667" b="95667" l="22542" r="90000">
                          <a14:foregroundMark x1="52542" y1="15667" x2="52881" y2="18333"/>
                        </a14:backgroundRemoval>
                      </a14:imgEffect>
                    </a14:imgLayer>
                  </a14:imgProps>
                </a:ext>
              </a:extLst>
            </a:blip>
            <a:srcRect l="22033" r="23089"/>
            <a:stretch/>
          </p:blipFill>
          <p:spPr>
            <a:xfrm>
              <a:off x="211673" y="803217"/>
              <a:ext cx="1961803" cy="181770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667" b="95667" l="22542" r="90000">
                          <a14:foregroundMark x1="52542" y1="15667" x2="52881" y2="18333"/>
                        </a14:backgroundRemoval>
                      </a14:imgEffect>
                    </a14:imgLayer>
                  </a14:imgProps>
                </a:ext>
              </a:extLst>
            </a:blip>
            <a:srcRect l="22033" r="23089"/>
            <a:stretch/>
          </p:blipFill>
          <p:spPr>
            <a:xfrm flipH="1">
              <a:off x="2277687" y="803217"/>
              <a:ext cx="1962000" cy="1818000"/>
            </a:xfrm>
            <a:prstGeom prst="rect">
              <a:avLst/>
            </a:prstGeom>
          </p:spPr>
        </p:pic>
        <p:grpSp>
          <p:nvGrpSpPr>
            <p:cNvPr id="14" name="Group 13"/>
            <p:cNvGrpSpPr/>
            <p:nvPr/>
          </p:nvGrpSpPr>
          <p:grpSpPr>
            <a:xfrm>
              <a:off x="2388237" y="1022463"/>
              <a:ext cx="649545" cy="1448842"/>
              <a:chOff x="3964019" y="3037203"/>
              <a:chExt cx="649545" cy="1448842"/>
            </a:xfrm>
          </p:grpSpPr>
          <p:sp>
            <p:nvSpPr>
              <p:cNvPr id="12" name="Rounded Rectangle 11"/>
              <p:cNvSpPr/>
              <p:nvPr/>
            </p:nvSpPr>
            <p:spPr>
              <a:xfrm>
                <a:off x="3964019" y="3037203"/>
                <a:ext cx="93680" cy="1448841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ounded Rectangle 16"/>
              <p:cNvSpPr/>
              <p:nvPr/>
            </p:nvSpPr>
            <p:spPr>
              <a:xfrm rot="5400000" flipH="1">
                <a:off x="4266651" y="3701385"/>
                <a:ext cx="98314" cy="595512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4507121" y="3949984"/>
                <a:ext cx="106443" cy="536061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0" name="Group 19"/>
            <p:cNvGrpSpPr/>
            <p:nvPr/>
          </p:nvGrpSpPr>
          <p:grpSpPr>
            <a:xfrm flipH="1">
              <a:off x="1407791" y="1022464"/>
              <a:ext cx="643284" cy="1431026"/>
              <a:chOff x="3964020" y="3055019"/>
              <a:chExt cx="649544" cy="1431026"/>
            </a:xfrm>
          </p:grpSpPr>
          <p:sp>
            <p:nvSpPr>
              <p:cNvPr id="21" name="Rounded Rectangle 20"/>
              <p:cNvSpPr/>
              <p:nvPr/>
            </p:nvSpPr>
            <p:spPr>
              <a:xfrm>
                <a:off x="3964020" y="3055019"/>
                <a:ext cx="108066" cy="1431025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Rounded Rectangle 21"/>
              <p:cNvSpPr/>
              <p:nvPr/>
            </p:nvSpPr>
            <p:spPr>
              <a:xfrm rot="5400000" flipH="1">
                <a:off x="4266651" y="3701385"/>
                <a:ext cx="98314" cy="595512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ounded Rectangle 22"/>
              <p:cNvSpPr/>
              <p:nvPr/>
            </p:nvSpPr>
            <p:spPr>
              <a:xfrm>
                <a:off x="4507121" y="3949984"/>
                <a:ext cx="106443" cy="536061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26" name="Group 25"/>
          <p:cNvGrpSpPr/>
          <p:nvPr/>
        </p:nvGrpSpPr>
        <p:grpSpPr>
          <a:xfrm>
            <a:off x="459789" y="4321714"/>
            <a:ext cx="4028014" cy="1818000"/>
            <a:chOff x="211673" y="803217"/>
            <a:chExt cx="4028014" cy="1818000"/>
          </a:xfrm>
        </p:grpSpPr>
        <p:pic>
          <p:nvPicPr>
            <p:cNvPr id="27" name="Picture 26"/>
            <p:cNvPicPr>
              <a:picLocks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667" b="95667" l="22542" r="90000">
                          <a14:foregroundMark x1="52542" y1="15667" x2="52881" y2="18333"/>
                        </a14:backgroundRemoval>
                      </a14:imgEffect>
                    </a14:imgLayer>
                  </a14:imgProps>
                </a:ext>
              </a:extLst>
            </a:blip>
            <a:srcRect l="22033" r="23089"/>
            <a:stretch/>
          </p:blipFill>
          <p:spPr>
            <a:xfrm>
              <a:off x="211673" y="803217"/>
              <a:ext cx="1961803" cy="1817709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667" b="95667" l="22542" r="90000">
                          <a14:foregroundMark x1="52542" y1="15667" x2="52881" y2="18333"/>
                        </a14:backgroundRemoval>
                      </a14:imgEffect>
                    </a14:imgLayer>
                  </a14:imgProps>
                </a:ext>
              </a:extLst>
            </a:blip>
            <a:srcRect l="22033" r="23089"/>
            <a:stretch/>
          </p:blipFill>
          <p:spPr>
            <a:xfrm flipH="1">
              <a:off x="2277687" y="803217"/>
              <a:ext cx="1962000" cy="1818000"/>
            </a:xfrm>
            <a:prstGeom prst="rect">
              <a:avLst/>
            </a:prstGeom>
          </p:spPr>
        </p:pic>
        <p:grpSp>
          <p:nvGrpSpPr>
            <p:cNvPr id="29" name="Group 28"/>
            <p:cNvGrpSpPr/>
            <p:nvPr/>
          </p:nvGrpSpPr>
          <p:grpSpPr>
            <a:xfrm>
              <a:off x="2388237" y="1022463"/>
              <a:ext cx="649545" cy="1448842"/>
              <a:chOff x="3964019" y="3037203"/>
              <a:chExt cx="649545" cy="1448842"/>
            </a:xfrm>
          </p:grpSpPr>
          <p:sp>
            <p:nvSpPr>
              <p:cNvPr id="34" name="Rounded Rectangle 33"/>
              <p:cNvSpPr/>
              <p:nvPr/>
            </p:nvSpPr>
            <p:spPr>
              <a:xfrm>
                <a:off x="3964019" y="3037203"/>
                <a:ext cx="93680" cy="1448841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ounded Rectangle 34"/>
              <p:cNvSpPr/>
              <p:nvPr/>
            </p:nvSpPr>
            <p:spPr>
              <a:xfrm rot="5400000" flipH="1">
                <a:off x="4266651" y="3701385"/>
                <a:ext cx="98314" cy="595512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ounded Rectangle 35"/>
              <p:cNvSpPr/>
              <p:nvPr/>
            </p:nvSpPr>
            <p:spPr>
              <a:xfrm>
                <a:off x="4507121" y="3949984"/>
                <a:ext cx="106443" cy="536061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 flipH="1">
              <a:off x="1407791" y="1022464"/>
              <a:ext cx="643284" cy="1431026"/>
              <a:chOff x="3964020" y="3055019"/>
              <a:chExt cx="649544" cy="1431026"/>
            </a:xfrm>
          </p:grpSpPr>
          <p:sp>
            <p:nvSpPr>
              <p:cNvPr id="31" name="Rounded Rectangle 30"/>
              <p:cNvSpPr/>
              <p:nvPr/>
            </p:nvSpPr>
            <p:spPr>
              <a:xfrm>
                <a:off x="3964020" y="3055019"/>
                <a:ext cx="108066" cy="1431025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ounded Rectangle 31"/>
              <p:cNvSpPr/>
              <p:nvPr/>
            </p:nvSpPr>
            <p:spPr>
              <a:xfrm rot="5400000" flipH="1">
                <a:off x="4266651" y="3701385"/>
                <a:ext cx="98314" cy="595512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ounded Rectangle 32"/>
              <p:cNvSpPr/>
              <p:nvPr/>
            </p:nvSpPr>
            <p:spPr>
              <a:xfrm>
                <a:off x="4507121" y="3949984"/>
                <a:ext cx="106443" cy="536061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37" name="TextBox 36"/>
          <p:cNvSpPr txBox="1"/>
          <p:nvPr/>
        </p:nvSpPr>
        <p:spPr>
          <a:xfrm>
            <a:off x="939466" y="540921"/>
            <a:ext cx="34100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Time 1 - Individual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744178" y="540921"/>
            <a:ext cx="26184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Time 2 - Pairs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931345" y="3675447"/>
            <a:ext cx="34100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Time 3 - Individual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4235866" y="9161"/>
            <a:ext cx="1153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err="1"/>
              <a:t>Exp</a:t>
            </a:r>
            <a:r>
              <a:rPr lang="en-GB" sz="3200" dirty="0"/>
              <a:t>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282218" y="4320371"/>
            <a:ext cx="15423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No Time 4</a:t>
            </a:r>
          </a:p>
          <a:p>
            <a:r>
              <a:rPr lang="en-GB" dirty="0"/>
              <a:t>No confidence</a:t>
            </a:r>
          </a:p>
          <a:p>
            <a:r>
              <a:rPr lang="en-GB" dirty="0"/>
              <a:t>Add RTs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08" b="100000" l="10000" r="9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2594" r="21841"/>
          <a:stretch/>
        </p:blipFill>
        <p:spPr>
          <a:xfrm>
            <a:off x="4945126" y="537258"/>
            <a:ext cx="870966" cy="206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0971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4235866" y="9161"/>
            <a:ext cx="1153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err="1"/>
              <a:t>Exp</a:t>
            </a:r>
            <a:r>
              <a:rPr lang="en-GB" sz="3200" dirty="0"/>
              <a:t> 2</a:t>
            </a:r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6647377"/>
              </p:ext>
            </p:extLst>
          </p:nvPr>
        </p:nvGraphicFramePr>
        <p:xfrm>
          <a:off x="0" y="880839"/>
          <a:ext cx="4971011" cy="32007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0717163"/>
              </p:ext>
            </p:extLst>
          </p:nvPr>
        </p:nvGraphicFramePr>
        <p:xfrm>
          <a:off x="4435141" y="336547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562793" y="691742"/>
            <a:ext cx="1023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Accuracy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55683" y="3114783"/>
            <a:ext cx="492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RTs</a:t>
            </a:r>
          </a:p>
        </p:txBody>
      </p:sp>
    </p:spTree>
    <p:extLst>
      <p:ext uri="{BB962C8B-B14F-4D97-AF65-F5344CB8AC3E}">
        <p14:creationId xmlns:p14="http://schemas.microsoft.com/office/powerpoint/2010/main" val="1770543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472262" y="63586"/>
            <a:ext cx="4068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Across Both </a:t>
            </a:r>
            <a:r>
              <a:rPr lang="en-GB" sz="3200" dirty="0" err="1"/>
              <a:t>Exps</a:t>
            </a:r>
            <a:endParaRPr lang="en-GB" sz="3200" dirty="0"/>
          </a:p>
        </p:txBody>
      </p:sp>
      <p:sp>
        <p:nvSpPr>
          <p:cNvPr id="11" name="TextBox 10"/>
          <p:cNvSpPr txBox="1"/>
          <p:nvPr/>
        </p:nvSpPr>
        <p:spPr>
          <a:xfrm>
            <a:off x="5231267" y="1527571"/>
            <a:ext cx="3771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T1 difference between high and low?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47404" y="1175617"/>
            <a:ext cx="33084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Absolute value of high performer’s accuracy at T1?</a:t>
            </a:r>
          </a:p>
          <a:p>
            <a:endParaRPr lang="en-GB" dirty="0"/>
          </a:p>
        </p:txBody>
      </p:sp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64120670"/>
              </p:ext>
            </p:extLst>
          </p:nvPr>
        </p:nvGraphicFramePr>
        <p:xfrm>
          <a:off x="4572000" y="199921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" name="Chart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1782700"/>
              </p:ext>
            </p:extLst>
          </p:nvPr>
        </p:nvGraphicFramePr>
        <p:xfrm>
          <a:off x="95898" y="199921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98539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Graphic spid="12" grpId="0">
        <p:bldAsOne/>
      </p:bldGraphic>
      <p:bldGraphic spid="14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285645" y="94733"/>
            <a:ext cx="51589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Content of the Discussion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228B4C11-C596-4726-82E8-B622355B57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79" y="762486"/>
            <a:ext cx="5448300" cy="54483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D883A7E-4C7D-4C2C-89E1-1526B5058A00}"/>
              </a:ext>
            </a:extLst>
          </p:cNvPr>
          <p:cNvSpPr txBox="1"/>
          <p:nvPr/>
        </p:nvSpPr>
        <p:spPr>
          <a:xfrm>
            <a:off x="5401986" y="2306835"/>
            <a:ext cx="362073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Things that don’t explain the results:</a:t>
            </a:r>
          </a:p>
          <a:p>
            <a:endParaRPr lang="en-GB" dirty="0"/>
          </a:p>
          <a:p>
            <a:r>
              <a:rPr lang="en-GB" dirty="0"/>
              <a:t>Mentioning facial features</a:t>
            </a:r>
          </a:p>
          <a:p>
            <a:r>
              <a:rPr lang="en-GB" dirty="0"/>
              <a:t>How much they speak</a:t>
            </a:r>
          </a:p>
          <a:p>
            <a:r>
              <a:rPr lang="en-GB" dirty="0"/>
              <a:t>High performer disagreeing with low</a:t>
            </a:r>
          </a:p>
          <a:p>
            <a:r>
              <a:rPr lang="en-GB" dirty="0"/>
              <a:t>Who speaks first</a:t>
            </a:r>
          </a:p>
        </p:txBody>
      </p:sp>
    </p:spTree>
    <p:extLst>
      <p:ext uri="{BB962C8B-B14F-4D97-AF65-F5344CB8AC3E}">
        <p14:creationId xmlns:p14="http://schemas.microsoft.com/office/powerpoint/2010/main" val="2005060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85258" y="259300"/>
            <a:ext cx="53694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What’s driving the pairs effect?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202085" y="1042675"/>
            <a:ext cx="6870535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Not social facilitation (performing better in the presence of another)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Not practice effects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Not confidence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effect lasts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Not 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Not what they say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Not T1 difference between high and 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Not absolute value of high performer’s accuracy at T1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3" name="Left Brace 2"/>
          <p:cNvSpPr/>
          <p:nvPr/>
        </p:nvSpPr>
        <p:spPr>
          <a:xfrm>
            <a:off x="1862051" y="1022728"/>
            <a:ext cx="415637" cy="955964"/>
          </a:xfrm>
          <a:prstGeom prst="lef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190405" y="1113365"/>
            <a:ext cx="2011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From Dowsett &amp; Burton (2015)</a:t>
            </a:r>
          </a:p>
        </p:txBody>
      </p:sp>
      <p:sp>
        <p:nvSpPr>
          <p:cNvPr id="9" name="Left Brace 8"/>
          <p:cNvSpPr/>
          <p:nvPr/>
        </p:nvSpPr>
        <p:spPr>
          <a:xfrm>
            <a:off x="1862051" y="2105783"/>
            <a:ext cx="415637" cy="955964"/>
          </a:xfrm>
          <a:prstGeom prst="lef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/>
          <p:cNvSpPr txBox="1"/>
          <p:nvPr/>
        </p:nvSpPr>
        <p:spPr>
          <a:xfrm>
            <a:off x="539538" y="2399099"/>
            <a:ext cx="1089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Our </a:t>
            </a:r>
            <a:r>
              <a:rPr lang="en-GB" dirty="0" err="1"/>
              <a:t>Exp</a:t>
            </a:r>
            <a:r>
              <a:rPr lang="en-GB" dirty="0"/>
              <a:t> 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39538" y="3537206"/>
            <a:ext cx="1089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Our </a:t>
            </a:r>
            <a:r>
              <a:rPr lang="en-GB" dirty="0" err="1"/>
              <a:t>Exp</a:t>
            </a:r>
            <a:r>
              <a:rPr lang="en-GB" dirty="0"/>
              <a:t> 2</a:t>
            </a:r>
          </a:p>
        </p:txBody>
      </p:sp>
      <p:sp>
        <p:nvSpPr>
          <p:cNvPr id="12" name="Left Brace 11"/>
          <p:cNvSpPr/>
          <p:nvPr/>
        </p:nvSpPr>
        <p:spPr>
          <a:xfrm>
            <a:off x="1841934" y="4390464"/>
            <a:ext cx="415637" cy="955964"/>
          </a:xfrm>
          <a:prstGeom prst="lef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/>
          <p:cNvSpPr txBox="1"/>
          <p:nvPr/>
        </p:nvSpPr>
        <p:spPr>
          <a:xfrm>
            <a:off x="603139" y="4532332"/>
            <a:ext cx="10894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Our </a:t>
            </a:r>
            <a:r>
              <a:rPr lang="en-GB" dirty="0" err="1"/>
              <a:t>Exps</a:t>
            </a:r>
            <a:r>
              <a:rPr lang="en-GB" dirty="0"/>
              <a:t> 1 &amp; 2</a:t>
            </a:r>
          </a:p>
        </p:txBody>
      </p:sp>
      <p:sp>
        <p:nvSpPr>
          <p:cNvPr id="14" name="Left Brace 13"/>
          <p:cNvSpPr/>
          <p:nvPr/>
        </p:nvSpPr>
        <p:spPr>
          <a:xfrm>
            <a:off x="1837112" y="3224792"/>
            <a:ext cx="415637" cy="955964"/>
          </a:xfrm>
          <a:prstGeom prst="lef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326787-D8F8-47A4-ACC3-16DA3A956953}"/>
              </a:ext>
            </a:extLst>
          </p:cNvPr>
          <p:cNvSpPr txBox="1"/>
          <p:nvPr/>
        </p:nvSpPr>
        <p:spPr>
          <a:xfrm>
            <a:off x="-56898" y="5832367"/>
            <a:ext cx="5694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Ritchie, Flack, Fuller, Cartledge &amp; Kramer (2022) </a:t>
            </a:r>
            <a:r>
              <a:rPr lang="en-GB" i="1" dirty="0"/>
              <a:t>Perception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1221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 animBg="1"/>
      <p:bldP spid="10" grpId="0"/>
      <p:bldP spid="11" grpId="0"/>
      <p:bldP spid="12" grpId="0" animBg="1"/>
      <p:bldP spid="13" grpId="0"/>
      <p:bldP spid="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470"/>
            <a:ext cx="8229600" cy="777875"/>
          </a:xfrm>
        </p:spPr>
        <p:txBody>
          <a:bodyPr/>
          <a:lstStyle/>
          <a:p>
            <a:r>
              <a:rPr lang="en-GB" sz="3200" dirty="0">
                <a:latin typeface="+mn-lt"/>
              </a:rPr>
              <a:t>Voice Matching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690D751-43E1-409D-8018-F91D61A1CADB}"/>
              </a:ext>
            </a:extLst>
          </p:cNvPr>
          <p:cNvSpPr txBox="1"/>
          <p:nvPr/>
        </p:nvSpPr>
        <p:spPr>
          <a:xfrm>
            <a:off x="3321158" y="1278450"/>
            <a:ext cx="28271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Bangor Voice Matching Test </a:t>
            </a:r>
          </a:p>
          <a:p>
            <a:pPr algn="ctr"/>
            <a:r>
              <a:rPr lang="en-GB" dirty="0" err="1"/>
              <a:t>Mühl</a:t>
            </a:r>
            <a:r>
              <a:rPr lang="en-GB" dirty="0"/>
              <a:t> et al (2018) </a:t>
            </a:r>
            <a:r>
              <a:rPr lang="en-GB" i="1" dirty="0"/>
              <a:t>BRM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AF5A72-0BE7-BA71-EF8E-EFC324FFAE3C}"/>
              </a:ext>
            </a:extLst>
          </p:cNvPr>
          <p:cNvSpPr txBox="1"/>
          <p:nvPr/>
        </p:nvSpPr>
        <p:spPr>
          <a:xfrm>
            <a:off x="1871610" y="2192280"/>
            <a:ext cx="56516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Split into 3 blocks of equal difficulty based on original data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15 match and mismatch trials per block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Equal number of male and female voices per block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93DD875-C77F-B3BB-505D-10CCBB3697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1600280"/>
              </p:ext>
            </p:extLst>
          </p:nvPr>
        </p:nvGraphicFramePr>
        <p:xfrm>
          <a:off x="887023" y="3721112"/>
          <a:ext cx="7208894" cy="21415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20846">
                  <a:extLst>
                    <a:ext uri="{9D8B030D-6E8A-4147-A177-3AD203B41FA5}">
                      <a16:colId xmlns:a16="http://schemas.microsoft.com/office/drawing/2014/main" val="1722611214"/>
                    </a:ext>
                  </a:extLst>
                </a:gridCol>
                <a:gridCol w="1762174">
                  <a:extLst>
                    <a:ext uri="{9D8B030D-6E8A-4147-A177-3AD203B41FA5}">
                      <a16:colId xmlns:a16="http://schemas.microsoft.com/office/drawing/2014/main" val="111637120"/>
                    </a:ext>
                  </a:extLst>
                </a:gridCol>
                <a:gridCol w="1762937">
                  <a:extLst>
                    <a:ext uri="{9D8B030D-6E8A-4147-A177-3AD203B41FA5}">
                      <a16:colId xmlns:a16="http://schemas.microsoft.com/office/drawing/2014/main" val="1323664192"/>
                    </a:ext>
                  </a:extLst>
                </a:gridCol>
                <a:gridCol w="1762937">
                  <a:extLst>
                    <a:ext uri="{9D8B030D-6E8A-4147-A177-3AD203B41FA5}">
                      <a16:colId xmlns:a16="http://schemas.microsoft.com/office/drawing/2014/main" val="2157278030"/>
                    </a:ext>
                  </a:extLst>
                </a:gridCol>
              </a:tblGrid>
              <a:tr h="41966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</a:rPr>
                        <a:t>Block 1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dirty="0">
                          <a:effectLst/>
                        </a:rPr>
                        <a:t>Block 2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</a:rPr>
                        <a:t>Block 3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78978789"/>
                  </a:ext>
                </a:extLst>
              </a:tr>
              <a:tr h="41966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dirty="0">
                          <a:effectLst/>
                        </a:rPr>
                        <a:t>Match % correct (SD)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dirty="0">
                          <a:effectLst/>
                        </a:rPr>
                        <a:t>72.17 (10.35)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</a:rPr>
                        <a:t>71.29 (11.29)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</a:rPr>
                        <a:t>72.49 (10.67)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79888101"/>
                  </a:ext>
                </a:extLst>
              </a:tr>
              <a:tr h="41966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</a:rPr>
                        <a:t>Mismatch % correct (SD)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</a:rPr>
                        <a:t>68.46 (9.71)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</a:rPr>
                        <a:t>68.07 (9.18)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</a:rPr>
                        <a:t>69.22 (8.83)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55455459"/>
                  </a:ext>
                </a:extLst>
              </a:tr>
              <a:tr h="41966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dirty="0">
                          <a:effectLst/>
                        </a:rPr>
                        <a:t>Overall % correct (SD)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dirty="0">
                          <a:effectLst/>
                        </a:rPr>
                        <a:t>70.31 (10.04)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dirty="0">
                          <a:effectLst/>
                        </a:rPr>
                        <a:t>69.68 (10.24)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dirty="0">
                          <a:effectLst/>
                        </a:rPr>
                        <a:t>70.85 (9.76)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9072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21143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682AC0E-5E38-4367-982A-6A5FF0B89362}"/>
              </a:ext>
            </a:extLst>
          </p:cNvPr>
          <p:cNvGrpSpPr/>
          <p:nvPr/>
        </p:nvGrpSpPr>
        <p:grpSpPr>
          <a:xfrm>
            <a:off x="1019673" y="2089807"/>
            <a:ext cx="2452444" cy="1940393"/>
            <a:chOff x="2607841" y="3827011"/>
            <a:chExt cx="2452444" cy="1940393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06FB88F4-3942-4B82-A7A0-46665BEB9B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47406" y="3934577"/>
              <a:ext cx="785146" cy="777876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F88B241-B68A-46D7-A5D7-A9F35E9A2C85}"/>
                </a:ext>
              </a:extLst>
            </p:cNvPr>
            <p:cNvSpPr txBox="1"/>
            <p:nvPr/>
          </p:nvSpPr>
          <p:spPr>
            <a:xfrm>
              <a:off x="2607841" y="4575452"/>
              <a:ext cx="8642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Voice 1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9591126-4A66-4E9C-B2B7-7C0F4CD13432}"/>
                </a:ext>
              </a:extLst>
            </p:cNvPr>
            <p:cNvSpPr txBox="1"/>
            <p:nvPr/>
          </p:nvSpPr>
          <p:spPr>
            <a:xfrm>
              <a:off x="3368384" y="5037039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Gap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4C327D56-9909-4A5F-9268-73A553B8B0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35574" y="4757197"/>
              <a:ext cx="785146" cy="777876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37530DE-C67C-426F-9B23-BB89BAEA67E6}"/>
                </a:ext>
              </a:extLst>
            </p:cNvPr>
            <p:cNvSpPr txBox="1"/>
            <p:nvPr/>
          </p:nvSpPr>
          <p:spPr>
            <a:xfrm>
              <a:off x="4196009" y="5398072"/>
              <a:ext cx="8642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Voice 2</a:t>
              </a:r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DE813F91-82FE-4951-9C42-7BA7C69C5B13}"/>
                </a:ext>
              </a:extLst>
            </p:cNvPr>
            <p:cNvCxnSpPr>
              <a:cxnSpLocks/>
            </p:cNvCxnSpPr>
            <p:nvPr/>
          </p:nvCxnSpPr>
          <p:spPr>
            <a:xfrm>
              <a:off x="3368384" y="3827011"/>
              <a:ext cx="1564563" cy="95616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861AD756-BDC7-4414-AFA2-DE12EC5AB419}"/>
              </a:ext>
            </a:extLst>
          </p:cNvPr>
          <p:cNvGrpSpPr/>
          <p:nvPr/>
        </p:nvGrpSpPr>
        <p:grpSpPr>
          <a:xfrm>
            <a:off x="5660272" y="1859200"/>
            <a:ext cx="2634646" cy="2530356"/>
            <a:chOff x="5660272" y="3623828"/>
            <a:chExt cx="2634646" cy="2530356"/>
          </a:xfrm>
        </p:grpSpPr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7BA3352A-DB89-45F9-B15A-6D292C8DCD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60272" y="3765332"/>
              <a:ext cx="879170" cy="1230838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E10DE19B-62A2-4CEA-BACE-3145BBC53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6724" y="4554014"/>
              <a:ext cx="879170" cy="1230838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ED79448-FDA8-4C69-8D32-1164A63078BB}"/>
                </a:ext>
              </a:extLst>
            </p:cNvPr>
            <p:cNvSpPr txBox="1"/>
            <p:nvPr/>
          </p:nvSpPr>
          <p:spPr>
            <a:xfrm>
              <a:off x="5703450" y="4962232"/>
              <a:ext cx="777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Face 1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1EA7A1E-4AD0-449D-AB01-4CAD04FB5887}"/>
                </a:ext>
              </a:extLst>
            </p:cNvPr>
            <p:cNvSpPr txBox="1"/>
            <p:nvPr/>
          </p:nvSpPr>
          <p:spPr>
            <a:xfrm>
              <a:off x="6463993" y="5423819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Gap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8094935-55E1-402C-A90F-2B2EFEE20ADC}"/>
                </a:ext>
              </a:extLst>
            </p:cNvPr>
            <p:cNvSpPr txBox="1"/>
            <p:nvPr/>
          </p:nvSpPr>
          <p:spPr>
            <a:xfrm>
              <a:off x="7331723" y="5784852"/>
              <a:ext cx="777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Face 2</a:t>
              </a:r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9841F829-80E4-4E37-A688-CDCCDE9AB201}"/>
                </a:ext>
              </a:extLst>
            </p:cNvPr>
            <p:cNvCxnSpPr>
              <a:cxnSpLocks/>
            </p:cNvCxnSpPr>
            <p:nvPr/>
          </p:nvCxnSpPr>
          <p:spPr>
            <a:xfrm>
              <a:off x="6730355" y="3623828"/>
              <a:ext cx="1564563" cy="95616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Title 1">
            <a:extLst>
              <a:ext uri="{FF2B5EF4-FFF2-40B4-BE49-F238E27FC236}">
                <a16:creationId xmlns:a16="http://schemas.microsoft.com/office/drawing/2014/main" id="{D2BE0A18-2167-419E-9293-9EED567B7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43857"/>
            <a:ext cx="8229600" cy="777875"/>
          </a:xfrm>
        </p:spPr>
        <p:txBody>
          <a:bodyPr/>
          <a:lstStyle/>
          <a:p>
            <a:r>
              <a:rPr lang="en-GB" sz="3200" dirty="0">
                <a:latin typeface="+mn-lt"/>
              </a:rPr>
              <a:t>Sequential Voice and Face Matching</a:t>
            </a:r>
          </a:p>
        </p:txBody>
      </p:sp>
    </p:spTree>
    <p:extLst>
      <p:ext uri="{BB962C8B-B14F-4D97-AF65-F5344CB8AC3E}">
        <p14:creationId xmlns:p14="http://schemas.microsoft.com/office/powerpoint/2010/main" val="1980263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50832A-C46D-D69A-ECAE-AF4451CB9173}"/>
              </a:ext>
            </a:extLst>
          </p:cNvPr>
          <p:cNvSpPr txBox="1"/>
          <p:nvPr/>
        </p:nvSpPr>
        <p:spPr>
          <a:xfrm>
            <a:off x="2089172" y="295401"/>
            <a:ext cx="49656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Face and Voice Identification</a:t>
            </a:r>
          </a:p>
        </p:txBody>
      </p:sp>
      <p:pic>
        <p:nvPicPr>
          <p:cNvPr id="13" name="Graphic 12" descr="Security camera outline">
            <a:extLst>
              <a:ext uri="{FF2B5EF4-FFF2-40B4-BE49-F238E27FC236}">
                <a16:creationId xmlns:a16="http://schemas.microsoft.com/office/drawing/2014/main" id="{1F8A070E-5713-7BB2-159F-650743211E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54281" y="1864453"/>
            <a:ext cx="914400" cy="914400"/>
          </a:xfrm>
          <a:prstGeom prst="rect">
            <a:avLst/>
          </a:prstGeom>
        </p:spPr>
      </p:pic>
      <p:pic>
        <p:nvPicPr>
          <p:cNvPr id="16" name="Graphic 15" descr="Employee badge outline">
            <a:extLst>
              <a:ext uri="{FF2B5EF4-FFF2-40B4-BE49-F238E27FC236}">
                <a16:creationId xmlns:a16="http://schemas.microsoft.com/office/drawing/2014/main" id="{3B17851E-13FE-DE21-A710-60611B214B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7188" y="1864453"/>
            <a:ext cx="914400" cy="914400"/>
          </a:xfrm>
          <a:prstGeom prst="rect">
            <a:avLst/>
          </a:prstGeom>
        </p:spPr>
      </p:pic>
      <p:pic>
        <p:nvPicPr>
          <p:cNvPr id="18" name="Graphic 17" descr="Police female outline">
            <a:extLst>
              <a:ext uri="{FF2B5EF4-FFF2-40B4-BE49-F238E27FC236}">
                <a16:creationId xmlns:a16="http://schemas.microsoft.com/office/drawing/2014/main" id="{BFA276DB-62B9-A255-4E24-EC4838126A8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657599" y="3859604"/>
            <a:ext cx="914400" cy="914400"/>
          </a:xfrm>
          <a:prstGeom prst="rect">
            <a:avLst/>
          </a:prstGeom>
        </p:spPr>
      </p:pic>
      <p:pic>
        <p:nvPicPr>
          <p:cNvPr id="23" name="Graphic 22" descr="Gavel outline">
            <a:extLst>
              <a:ext uri="{FF2B5EF4-FFF2-40B4-BE49-F238E27FC236}">
                <a16:creationId xmlns:a16="http://schemas.microsoft.com/office/drawing/2014/main" id="{F4CAD36C-86ED-DC89-0215-C72A0B75E5E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697448" y="3806505"/>
            <a:ext cx="914400" cy="914400"/>
          </a:xfrm>
          <a:prstGeom prst="rect">
            <a:avLst/>
          </a:prstGeom>
        </p:spPr>
      </p:pic>
      <p:pic>
        <p:nvPicPr>
          <p:cNvPr id="28" name="Graphic 27" descr="Telephone outline">
            <a:extLst>
              <a:ext uri="{FF2B5EF4-FFF2-40B4-BE49-F238E27FC236}">
                <a16:creationId xmlns:a16="http://schemas.microsoft.com/office/drawing/2014/main" id="{84ADA8B9-F494-FF1C-EFC4-EF811545BCC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140427" y="1973510"/>
            <a:ext cx="914400" cy="914400"/>
          </a:xfrm>
          <a:prstGeom prst="rect">
            <a:avLst/>
          </a:prstGeom>
        </p:spPr>
      </p:pic>
      <p:pic>
        <p:nvPicPr>
          <p:cNvPr id="30" name="Graphic 29" descr="Volume outline">
            <a:extLst>
              <a:ext uri="{FF2B5EF4-FFF2-40B4-BE49-F238E27FC236}">
                <a16:creationId xmlns:a16="http://schemas.microsoft.com/office/drawing/2014/main" id="{118B9CD3-9FF5-DBFB-7B0E-441045B3334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562675" y="197351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2208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AB86ADA-250F-45BE-B68E-64B5A1A3C850}"/>
              </a:ext>
            </a:extLst>
          </p:cNvPr>
          <p:cNvSpPr txBox="1"/>
          <p:nvPr/>
        </p:nvSpPr>
        <p:spPr>
          <a:xfrm>
            <a:off x="1898795" y="5049699"/>
            <a:ext cx="4679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High: T1 &gt; T2 (small BF)		Low: pairs training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6DD5375-C6DD-EEA5-6ACE-FDD4A21731C1}"/>
              </a:ext>
            </a:extLst>
          </p:cNvPr>
          <p:cNvSpPr txBox="1">
            <a:spLocks/>
          </p:cNvSpPr>
          <p:nvPr/>
        </p:nvSpPr>
        <p:spPr bwMode="auto">
          <a:xfrm>
            <a:off x="457200" y="38470"/>
            <a:ext cx="8229600" cy="7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defTabSz="914400"/>
            <a:r>
              <a:rPr lang="en-GB" sz="3200" dirty="0">
                <a:latin typeface="+mn-lt"/>
              </a:rPr>
              <a:t>Voice Matching in Pairs (N = 48 pairs)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5958C0D-D0F7-481C-BF71-CE79EC6EA4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4055847"/>
              </p:ext>
            </p:extLst>
          </p:nvPr>
        </p:nvGraphicFramePr>
        <p:xfrm>
          <a:off x="1459685" y="1110520"/>
          <a:ext cx="5557706" cy="33802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766567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AB86ADA-250F-45BE-B68E-64B5A1A3C850}"/>
              </a:ext>
            </a:extLst>
          </p:cNvPr>
          <p:cNvSpPr txBox="1"/>
          <p:nvPr/>
        </p:nvSpPr>
        <p:spPr>
          <a:xfrm>
            <a:off x="1898795" y="5049699"/>
            <a:ext cx="4679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High: T2 &gt; T3 (small BF)		Low: pairs training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6DD5375-C6DD-EEA5-6ACE-FDD4A21731C1}"/>
              </a:ext>
            </a:extLst>
          </p:cNvPr>
          <p:cNvSpPr txBox="1">
            <a:spLocks/>
          </p:cNvSpPr>
          <p:nvPr/>
        </p:nvSpPr>
        <p:spPr bwMode="auto">
          <a:xfrm>
            <a:off x="457200" y="38470"/>
            <a:ext cx="8229600" cy="7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defTabSz="914400"/>
            <a:r>
              <a:rPr lang="en-GB" sz="3200" dirty="0">
                <a:latin typeface="+mn-lt"/>
              </a:rPr>
              <a:t>Sequential Face Matching in Pairs (N = 51 pairs)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BDE9E5D5-AE60-4257-B197-A2AC56543AA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1842564"/>
              </p:ext>
            </p:extLst>
          </p:nvPr>
        </p:nvGraphicFramePr>
        <p:xfrm>
          <a:off x="1496725" y="1110695"/>
          <a:ext cx="5198400" cy="338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192253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6DD5375-C6DD-EEA5-6ACE-FDD4A21731C1}"/>
              </a:ext>
            </a:extLst>
          </p:cNvPr>
          <p:cNvSpPr txBox="1">
            <a:spLocks/>
          </p:cNvSpPr>
          <p:nvPr/>
        </p:nvSpPr>
        <p:spPr bwMode="auto">
          <a:xfrm>
            <a:off x="457200" y="38470"/>
            <a:ext cx="8229600" cy="7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defTabSz="914400"/>
            <a:r>
              <a:rPr lang="en-GB" sz="3200" dirty="0">
                <a:latin typeface="+mn-lt"/>
              </a:rPr>
              <a:t>Pairs aren’t just for matching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371A34-603E-8A95-BD1C-3C76217E8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5643" y="1490324"/>
            <a:ext cx="4169715" cy="17713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D257689-699D-FC4B-8272-E657062F6199}"/>
              </a:ext>
            </a:extLst>
          </p:cNvPr>
          <p:cNvSpPr txBox="1"/>
          <p:nvPr/>
        </p:nvSpPr>
        <p:spPr>
          <a:xfrm>
            <a:off x="2299767" y="984973"/>
            <a:ext cx="4723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Face morphs – Flack et al (2023) </a:t>
            </a:r>
            <a:r>
              <a:rPr lang="en-GB" i="1" dirty="0"/>
              <a:t>Applied Cog </a:t>
            </a:r>
            <a:r>
              <a:rPr lang="en-GB" i="1" dirty="0" err="1"/>
              <a:t>Psy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4682A2-0681-95B1-B75A-A710D70074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2555" y="3463983"/>
            <a:ext cx="4655890" cy="268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9266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470"/>
            <a:ext cx="8229600" cy="777875"/>
          </a:xfrm>
        </p:spPr>
        <p:txBody>
          <a:bodyPr/>
          <a:lstStyle/>
          <a:p>
            <a:r>
              <a:rPr lang="en-GB" dirty="0">
                <a:latin typeface="+mn-lt"/>
              </a:rPr>
              <a:t>Thanks!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53886" y="2990777"/>
            <a:ext cx="1458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Robin Kramer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845816" y="2971976"/>
            <a:ext cx="2015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Charlotte Cartledge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671753" y="2984623"/>
            <a:ext cx="120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Tessa Flack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002" y="1401672"/>
            <a:ext cx="1644231" cy="164423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1509" y="1401671"/>
            <a:ext cx="1644231" cy="164423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829" y="1401672"/>
            <a:ext cx="1644231" cy="16442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7E8034-61B4-4D3A-B6AB-879BEDFC589A}"/>
              </a:ext>
            </a:extLst>
          </p:cNvPr>
          <p:cNvSpPr txBox="1"/>
          <p:nvPr/>
        </p:nvSpPr>
        <p:spPr>
          <a:xfrm>
            <a:off x="180516" y="1496148"/>
            <a:ext cx="2124621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Student researchers:</a:t>
            </a:r>
          </a:p>
          <a:p>
            <a:endParaRPr lang="en-GB" dirty="0"/>
          </a:p>
          <a:p>
            <a:r>
              <a:rPr lang="en-GB" dirty="0"/>
              <a:t>Anna Barrowclough</a:t>
            </a:r>
          </a:p>
          <a:p>
            <a:r>
              <a:rPr lang="en-GB" dirty="0"/>
              <a:t>Megan Bellaby</a:t>
            </a:r>
          </a:p>
          <a:p>
            <a:r>
              <a:rPr lang="en-GB" dirty="0"/>
              <a:t>Hannah Birch</a:t>
            </a:r>
          </a:p>
          <a:p>
            <a:r>
              <a:rPr lang="en-GB" dirty="0"/>
              <a:t>Cody Blaga</a:t>
            </a:r>
          </a:p>
          <a:p>
            <a:r>
              <a:rPr lang="en-GB" dirty="0"/>
              <a:t>Katie Hickson</a:t>
            </a:r>
          </a:p>
          <a:p>
            <a:r>
              <a:rPr lang="en-GB" dirty="0"/>
              <a:t>Julie Holmes</a:t>
            </a:r>
          </a:p>
          <a:p>
            <a:r>
              <a:rPr lang="en-GB" dirty="0"/>
              <a:t>Chloe Jowett</a:t>
            </a:r>
          </a:p>
          <a:p>
            <a:r>
              <a:rPr lang="en-GB" dirty="0"/>
              <a:t>Beth Raven</a:t>
            </a:r>
          </a:p>
          <a:p>
            <a:r>
              <a:rPr lang="en-GB" dirty="0"/>
              <a:t>Emma Sunderland</a:t>
            </a:r>
          </a:p>
          <a:p>
            <a:r>
              <a:rPr lang="en-GB" dirty="0"/>
              <a:t>Sam </a:t>
            </a:r>
            <a:r>
              <a:rPr lang="en-GB" dirty="0" err="1"/>
              <a:t>Wagland</a:t>
            </a:r>
            <a:endParaRPr lang="en-GB" dirty="0"/>
          </a:p>
          <a:p>
            <a:r>
              <a:rPr lang="en-GB" dirty="0"/>
              <a:t>Macy Warren</a:t>
            </a:r>
          </a:p>
          <a:p>
            <a:r>
              <a:rPr lang="en-GB" dirty="0"/>
              <a:t>Ellen Wheeler</a:t>
            </a:r>
          </a:p>
          <a:p>
            <a:r>
              <a:rPr lang="en-GB" dirty="0"/>
              <a:t>Rachel Wilson</a:t>
            </a:r>
          </a:p>
          <a:p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4FAD0DF-781A-4EC5-BB6F-4F4B2777C3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4503" y="3692077"/>
            <a:ext cx="1359002" cy="181949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CD5BC05-D77B-43CE-A49D-9CB3615CB4E1}"/>
              </a:ext>
            </a:extLst>
          </p:cNvPr>
          <p:cNvSpPr txBox="1"/>
          <p:nvPr/>
        </p:nvSpPr>
        <p:spPr>
          <a:xfrm>
            <a:off x="3554498" y="5439432"/>
            <a:ext cx="1446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Nadine Lavan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7C63B8B-17E4-4106-BD9B-A2C30A7F4F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60507" y="3692077"/>
            <a:ext cx="1254181" cy="181949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896F4E4-6A76-4C9C-95E2-E672A7C0DB38}"/>
              </a:ext>
            </a:extLst>
          </p:cNvPr>
          <p:cNvSpPr txBox="1"/>
          <p:nvPr/>
        </p:nvSpPr>
        <p:spPr>
          <a:xfrm>
            <a:off x="5216641" y="5434517"/>
            <a:ext cx="2096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Patricia Bestelmeyer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1DE2AC-A59C-4CCF-95CD-72D287CFD905}"/>
              </a:ext>
            </a:extLst>
          </p:cNvPr>
          <p:cNvSpPr txBox="1"/>
          <p:nvPr/>
        </p:nvSpPr>
        <p:spPr>
          <a:xfrm>
            <a:off x="7799016" y="1924022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Lizzie Fuller</a:t>
            </a:r>
          </a:p>
        </p:txBody>
      </p:sp>
    </p:spTree>
    <p:extLst>
      <p:ext uri="{BB962C8B-B14F-4D97-AF65-F5344CB8AC3E}">
        <p14:creationId xmlns:p14="http://schemas.microsoft.com/office/powerpoint/2010/main" val="1547168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1714" l="10000" r="94700">
                        <a14:foregroundMark x1="73200" y1="25143" x2="75000" y2="62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169"/>
          <a:stretch/>
        </p:blipFill>
        <p:spPr>
          <a:xfrm>
            <a:off x="-111477" y="1298137"/>
            <a:ext cx="2081593" cy="32502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8397" y="1843275"/>
            <a:ext cx="1542857" cy="216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8506" y="1843275"/>
            <a:ext cx="1542857" cy="216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1714" l="10000" r="94700">
                        <a14:foregroundMark x1="73200" y1="25143" x2="75000" y2="62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988"/>
          <a:stretch/>
        </p:blipFill>
        <p:spPr>
          <a:xfrm>
            <a:off x="2269374" y="1265361"/>
            <a:ext cx="1857848" cy="325027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96739" y="323153"/>
            <a:ext cx="26014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Face Matching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2886" y="1387479"/>
            <a:ext cx="2813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Glasgow Face Matching Test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55339" y="1387479"/>
            <a:ext cx="2720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Models Face Matching Test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43782" y="4123892"/>
            <a:ext cx="22526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Burton et al. (2010) </a:t>
            </a:r>
            <a:r>
              <a:rPr lang="en-GB" sz="1600" i="1" dirty="0"/>
              <a:t>BRM</a:t>
            </a:r>
            <a:endParaRPr lang="en-GB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5755339" y="4123892"/>
            <a:ext cx="2607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Dowsett &amp; Burton (2015) </a:t>
            </a:r>
            <a:r>
              <a:rPr lang="en-GB" sz="1600" i="1" dirty="0"/>
              <a:t>BJP</a:t>
            </a:r>
            <a:endParaRPr lang="en-GB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9C5C88-95D1-A840-33AA-F14A44EE45B9}"/>
              </a:ext>
            </a:extLst>
          </p:cNvPr>
          <p:cNvSpPr txBox="1"/>
          <p:nvPr/>
        </p:nvSpPr>
        <p:spPr>
          <a:xfrm>
            <a:off x="3524121" y="5278889"/>
            <a:ext cx="18972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Accuracy: 65% - 80%</a:t>
            </a:r>
          </a:p>
        </p:txBody>
      </p:sp>
    </p:spTree>
    <p:extLst>
      <p:ext uri="{BB962C8B-B14F-4D97-AF65-F5344CB8AC3E}">
        <p14:creationId xmlns:p14="http://schemas.microsoft.com/office/powerpoint/2010/main" val="597972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470"/>
            <a:ext cx="8229600" cy="777875"/>
          </a:xfrm>
        </p:spPr>
        <p:txBody>
          <a:bodyPr/>
          <a:lstStyle/>
          <a:p>
            <a:r>
              <a:rPr lang="en-GB" sz="3200" dirty="0">
                <a:latin typeface="+mn-lt"/>
              </a:rPr>
              <a:t>Voice Matching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6" name="F1_ada">
            <a:hlinkClick r:id="" action="ppaction://media"/>
            <a:extLst>
              <a:ext uri="{FF2B5EF4-FFF2-40B4-BE49-F238E27FC236}">
                <a16:creationId xmlns:a16="http://schemas.microsoft.com/office/drawing/2014/main" id="{E37624CC-05E2-4FA8-A751-E434584C5D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221435" y="3013711"/>
            <a:ext cx="609600" cy="6096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690D751-43E1-409D-8018-F91D61A1CADB}"/>
              </a:ext>
            </a:extLst>
          </p:cNvPr>
          <p:cNvSpPr txBox="1"/>
          <p:nvPr/>
        </p:nvSpPr>
        <p:spPr>
          <a:xfrm>
            <a:off x="3321158" y="1278450"/>
            <a:ext cx="28271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Bangor Voice Matching Test </a:t>
            </a:r>
          </a:p>
          <a:p>
            <a:pPr algn="ctr"/>
            <a:r>
              <a:rPr lang="en-GB" dirty="0" err="1"/>
              <a:t>Mühl</a:t>
            </a:r>
            <a:r>
              <a:rPr lang="en-GB" dirty="0"/>
              <a:t> et al (2018) </a:t>
            </a:r>
            <a:r>
              <a:rPr lang="en-GB" i="1" dirty="0"/>
              <a:t>BRM</a:t>
            </a:r>
            <a:endParaRPr lang="en-GB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7EA61CC-96FD-4135-9814-C429F544BA48}"/>
              </a:ext>
            </a:extLst>
          </p:cNvPr>
          <p:cNvSpPr txBox="1"/>
          <p:nvPr/>
        </p:nvSpPr>
        <p:spPr>
          <a:xfrm>
            <a:off x="1259567" y="3801121"/>
            <a:ext cx="784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Match</a:t>
            </a:r>
          </a:p>
        </p:txBody>
      </p:sp>
      <p:pic>
        <p:nvPicPr>
          <p:cNvPr id="28" name="F1_hide">
            <a:hlinkClick r:id="" action="ppaction://media"/>
            <a:extLst>
              <a:ext uri="{FF2B5EF4-FFF2-40B4-BE49-F238E27FC236}">
                <a16:creationId xmlns:a16="http://schemas.microsoft.com/office/drawing/2014/main" id="{D89D21D4-F9AC-4A40-8939-0F46BD55466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25922" y="3013711"/>
            <a:ext cx="609600" cy="609600"/>
          </a:xfrm>
          <a:prstGeom prst="rect">
            <a:avLst/>
          </a:prstGeom>
        </p:spPr>
      </p:pic>
      <p:pic>
        <p:nvPicPr>
          <p:cNvPr id="29" name="F64_hood">
            <a:hlinkClick r:id="" action="ppaction://media"/>
            <a:extLst>
              <a:ext uri="{FF2B5EF4-FFF2-40B4-BE49-F238E27FC236}">
                <a16:creationId xmlns:a16="http://schemas.microsoft.com/office/drawing/2014/main" id="{914091B7-65AA-405A-AEC9-04683E3E360E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781690" y="3013711"/>
            <a:ext cx="609600" cy="609600"/>
          </a:xfrm>
          <a:prstGeom prst="rect">
            <a:avLst/>
          </a:prstGeom>
        </p:spPr>
      </p:pic>
      <p:pic>
        <p:nvPicPr>
          <p:cNvPr id="30" name="F41_aba">
            <a:hlinkClick r:id="" action="ppaction://media"/>
            <a:extLst>
              <a:ext uri="{FF2B5EF4-FFF2-40B4-BE49-F238E27FC236}">
                <a16:creationId xmlns:a16="http://schemas.microsoft.com/office/drawing/2014/main" id="{5F318469-DD99-4F6F-B4AF-5221D2D1ED5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744703" y="3013711"/>
            <a:ext cx="609600" cy="6096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CBE475EA-0262-4A77-A3D1-41DD348C9CD8}"/>
              </a:ext>
            </a:extLst>
          </p:cNvPr>
          <p:cNvSpPr txBox="1"/>
          <p:nvPr/>
        </p:nvSpPr>
        <p:spPr>
          <a:xfrm>
            <a:off x="6489293" y="3798237"/>
            <a:ext cx="1111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Mismatch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A23AD5-F1C4-4E66-4E7D-75F82E4527E2}"/>
              </a:ext>
            </a:extLst>
          </p:cNvPr>
          <p:cNvSpPr txBox="1"/>
          <p:nvPr/>
        </p:nvSpPr>
        <p:spPr>
          <a:xfrm>
            <a:off x="3524121" y="5278889"/>
            <a:ext cx="18972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Accuracy: 65% - 80%</a:t>
            </a:r>
          </a:p>
        </p:txBody>
      </p:sp>
    </p:spTree>
    <p:extLst>
      <p:ext uri="{BB962C8B-B14F-4D97-AF65-F5344CB8AC3E}">
        <p14:creationId xmlns:p14="http://schemas.microsoft.com/office/powerpoint/2010/main" val="198596606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470"/>
            <a:ext cx="8229600" cy="777875"/>
          </a:xfrm>
        </p:spPr>
        <p:txBody>
          <a:bodyPr/>
          <a:lstStyle/>
          <a:p>
            <a:r>
              <a:rPr lang="en-GB" sz="3200" dirty="0">
                <a:latin typeface="+mn-lt"/>
              </a:rPr>
              <a:t>Similarities Between Faces and Voices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E2F50E-CD97-C129-1621-CF1A5B345FB2}"/>
              </a:ext>
            </a:extLst>
          </p:cNvPr>
          <p:cNvSpPr txBox="1"/>
          <p:nvPr/>
        </p:nvSpPr>
        <p:spPr>
          <a:xfrm>
            <a:off x="1510763" y="1705179"/>
            <a:ext cx="616931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Familiarity effects (e.g. </a:t>
            </a:r>
            <a:r>
              <a:rPr lang="en-GB" sz="1600" dirty="0" err="1"/>
              <a:t>Kanber</a:t>
            </a:r>
            <a:r>
              <a:rPr lang="en-GB" sz="1600" dirty="0"/>
              <a:t>, Lavan &amp; McGettigan, 2022, </a:t>
            </a:r>
            <a:r>
              <a:rPr lang="en-GB" sz="1600" i="1" dirty="0"/>
              <a:t>JEP: General</a:t>
            </a:r>
            <a:r>
              <a:rPr lang="en-GB" sz="1600" dirty="0"/>
              <a:t>)</a:t>
            </a:r>
          </a:p>
          <a:p>
            <a:endParaRPr lang="en-GB" sz="1600" dirty="0"/>
          </a:p>
          <a:p>
            <a:r>
              <a:rPr lang="en-GB" sz="1600" dirty="0"/>
              <a:t>Learning from variability (e.g. Lavan et al, 2019, </a:t>
            </a:r>
            <a:r>
              <a:rPr lang="en-GB" sz="1600" i="1" dirty="0"/>
              <a:t>Cognition</a:t>
            </a:r>
            <a:r>
              <a:rPr lang="en-GB" sz="1600" dirty="0"/>
              <a:t>)</a:t>
            </a:r>
          </a:p>
          <a:p>
            <a:endParaRPr lang="en-GB" sz="1600" dirty="0"/>
          </a:p>
          <a:p>
            <a:r>
              <a:rPr lang="en-GB" sz="1600" dirty="0"/>
              <a:t>Trait formation (e.g. </a:t>
            </a:r>
            <a:r>
              <a:rPr lang="en-GB" sz="1600" dirty="0" err="1"/>
              <a:t>Mileva</a:t>
            </a:r>
            <a:r>
              <a:rPr lang="en-GB" sz="1600" dirty="0"/>
              <a:t> &amp; Lavan, 2023, </a:t>
            </a:r>
            <a:r>
              <a:rPr lang="en-GB" sz="1600" i="1" dirty="0"/>
              <a:t>JEP: General</a:t>
            </a:r>
            <a:r>
              <a:rPr lang="en-GB" sz="1600" dirty="0"/>
              <a:t>)</a:t>
            </a:r>
          </a:p>
          <a:p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2286492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470"/>
            <a:ext cx="8229600" cy="777875"/>
          </a:xfrm>
        </p:spPr>
        <p:txBody>
          <a:bodyPr/>
          <a:lstStyle/>
          <a:p>
            <a:r>
              <a:rPr lang="en-GB" sz="3200" dirty="0">
                <a:latin typeface="+mn-lt"/>
              </a:rPr>
              <a:t>Improving Performance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E2F50E-CD97-C129-1621-CF1A5B345FB2}"/>
              </a:ext>
            </a:extLst>
          </p:cNvPr>
          <p:cNvSpPr txBox="1"/>
          <p:nvPr/>
        </p:nvSpPr>
        <p:spPr>
          <a:xfrm>
            <a:off x="395910" y="1570955"/>
            <a:ext cx="3701078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Improvement over time (faces)</a:t>
            </a:r>
          </a:p>
          <a:p>
            <a:endParaRPr lang="en-GB" sz="1600" dirty="0"/>
          </a:p>
          <a:p>
            <a:endParaRPr lang="en-GB" sz="1600" dirty="0"/>
          </a:p>
          <a:p>
            <a:r>
              <a:rPr lang="en-GB" sz="1600" dirty="0"/>
              <a:t>Training (faces)</a:t>
            </a:r>
          </a:p>
          <a:p>
            <a:endParaRPr lang="en-GB" sz="1600" dirty="0"/>
          </a:p>
          <a:p>
            <a:endParaRPr lang="en-GB" sz="1600" dirty="0"/>
          </a:p>
          <a:p>
            <a:r>
              <a:rPr lang="en-GB" sz="1600" dirty="0"/>
              <a:t>Changing the stimuli (faces)</a:t>
            </a:r>
          </a:p>
          <a:p>
            <a:endParaRPr lang="en-GB" sz="1600" dirty="0"/>
          </a:p>
          <a:p>
            <a:endParaRPr lang="en-GB" sz="1600" dirty="0"/>
          </a:p>
          <a:p>
            <a:r>
              <a:rPr lang="en-GB" sz="1600" dirty="0"/>
              <a:t>Multimodal information (faces and voices)</a:t>
            </a:r>
          </a:p>
          <a:p>
            <a:endParaRPr lang="en-GB" sz="1600" dirty="0"/>
          </a:p>
          <a:p>
            <a:endParaRPr lang="en-GB" sz="1600" dirty="0"/>
          </a:p>
          <a:p>
            <a:r>
              <a:rPr lang="en-GB" sz="1600" dirty="0"/>
              <a:t>Working in pairs (faces)</a:t>
            </a:r>
          </a:p>
          <a:p>
            <a:endParaRPr lang="en-GB" sz="1600" dirty="0"/>
          </a:p>
        </p:txBody>
      </p:sp>
      <p:pic>
        <p:nvPicPr>
          <p:cNvPr id="5" name="Graphic 4" descr="Checkmark with solid fill">
            <a:extLst>
              <a:ext uri="{FF2B5EF4-FFF2-40B4-BE49-F238E27FC236}">
                <a16:creationId xmlns:a16="http://schemas.microsoft.com/office/drawing/2014/main" id="{1171FE7B-5392-4DDB-E229-AD3576DB3B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13475" y="4437776"/>
            <a:ext cx="536288" cy="536288"/>
          </a:xfrm>
          <a:prstGeom prst="rect">
            <a:avLst/>
          </a:prstGeom>
        </p:spPr>
      </p:pic>
      <p:pic>
        <p:nvPicPr>
          <p:cNvPr id="7" name="Graphic 6" descr="Close with solid fill">
            <a:extLst>
              <a:ext uri="{FF2B5EF4-FFF2-40B4-BE49-F238E27FC236}">
                <a16:creationId xmlns:a16="http://schemas.microsoft.com/office/drawing/2014/main" id="{84AD5874-77B7-E2F5-E4C5-7B05CF451D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13475" y="3710031"/>
            <a:ext cx="536400" cy="536400"/>
          </a:xfrm>
          <a:prstGeom prst="rect">
            <a:avLst/>
          </a:prstGeom>
        </p:spPr>
      </p:pic>
      <p:pic>
        <p:nvPicPr>
          <p:cNvPr id="10" name="Graphic 9" descr="Close with solid fill">
            <a:extLst>
              <a:ext uri="{FF2B5EF4-FFF2-40B4-BE49-F238E27FC236}">
                <a16:creationId xmlns:a16="http://schemas.microsoft.com/office/drawing/2014/main" id="{3DF79AA0-5667-C51B-721F-D63E485ACD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13419" y="2268656"/>
            <a:ext cx="536400" cy="536400"/>
          </a:xfrm>
          <a:prstGeom prst="rect">
            <a:avLst/>
          </a:prstGeom>
        </p:spPr>
      </p:pic>
      <p:pic>
        <p:nvPicPr>
          <p:cNvPr id="12" name="Graphic 11" descr="Close with solid fill">
            <a:extLst>
              <a:ext uri="{FF2B5EF4-FFF2-40B4-BE49-F238E27FC236}">
                <a16:creationId xmlns:a16="http://schemas.microsoft.com/office/drawing/2014/main" id="{3690A20E-9D16-08DA-DD84-B5AADB2E26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13391" y="1561083"/>
            <a:ext cx="536400" cy="5364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1CAC518-3FB7-4783-C1E1-4D76E356456B}"/>
              </a:ext>
            </a:extLst>
          </p:cNvPr>
          <p:cNvSpPr txBox="1"/>
          <p:nvPr/>
        </p:nvSpPr>
        <p:spPr>
          <a:xfrm>
            <a:off x="5310414" y="1570955"/>
            <a:ext cx="311213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White et al (2014) </a:t>
            </a:r>
            <a:r>
              <a:rPr lang="en-GB" sz="1600" i="1" dirty="0" err="1"/>
              <a:t>Plos</a:t>
            </a:r>
            <a:r>
              <a:rPr lang="en-GB" sz="1600" i="1" dirty="0"/>
              <a:t> one</a:t>
            </a:r>
          </a:p>
          <a:p>
            <a:endParaRPr lang="en-GB" sz="1600" dirty="0"/>
          </a:p>
          <a:p>
            <a:endParaRPr lang="en-GB" sz="1600" dirty="0"/>
          </a:p>
          <a:p>
            <a:r>
              <a:rPr lang="en-GB" sz="1600" dirty="0" err="1"/>
              <a:t>Towler</a:t>
            </a:r>
            <a:r>
              <a:rPr lang="en-GB" sz="1600" dirty="0"/>
              <a:t> et al (2019) </a:t>
            </a:r>
            <a:r>
              <a:rPr lang="en-GB" sz="1600" i="1" dirty="0" err="1"/>
              <a:t>Plos</a:t>
            </a:r>
            <a:r>
              <a:rPr lang="en-GB" sz="1600" i="1" dirty="0"/>
              <a:t> one</a:t>
            </a:r>
          </a:p>
          <a:p>
            <a:endParaRPr lang="en-GB" sz="1600" dirty="0"/>
          </a:p>
          <a:p>
            <a:endParaRPr lang="en-GB" sz="1600" dirty="0"/>
          </a:p>
          <a:p>
            <a:r>
              <a:rPr lang="en-GB" sz="1600" dirty="0"/>
              <a:t>White et al (2014) </a:t>
            </a:r>
            <a:r>
              <a:rPr lang="en-GB" sz="1600" i="1" dirty="0"/>
              <a:t>JEP: Applied;</a:t>
            </a:r>
          </a:p>
          <a:p>
            <a:r>
              <a:rPr lang="en-GB" sz="1600" dirty="0" err="1"/>
              <a:t>cf</a:t>
            </a:r>
            <a:r>
              <a:rPr lang="en-GB" sz="1600" dirty="0"/>
              <a:t> Ritchie et al (2021) </a:t>
            </a:r>
            <a:r>
              <a:rPr lang="en-GB" sz="1600" i="1" dirty="0"/>
              <a:t>Cognition</a:t>
            </a:r>
            <a:endParaRPr lang="en-GB" sz="1600" dirty="0"/>
          </a:p>
          <a:p>
            <a:endParaRPr lang="en-GB" sz="1600" dirty="0"/>
          </a:p>
          <a:p>
            <a:r>
              <a:rPr lang="en-GB" sz="1600" dirty="0"/>
              <a:t>Harriet’s talk!</a:t>
            </a:r>
          </a:p>
          <a:p>
            <a:endParaRPr lang="en-GB" sz="1600" dirty="0"/>
          </a:p>
          <a:p>
            <a:endParaRPr lang="en-GB" sz="1600" dirty="0"/>
          </a:p>
          <a:p>
            <a:r>
              <a:rPr lang="en-GB" sz="1600" dirty="0" err="1"/>
              <a:t>Dowsett</a:t>
            </a:r>
            <a:r>
              <a:rPr lang="en-GB" sz="1600" dirty="0"/>
              <a:t> &amp; Burton (2015) </a:t>
            </a:r>
            <a:r>
              <a:rPr lang="en-GB" sz="1600" i="1" dirty="0"/>
              <a:t>BJP</a:t>
            </a:r>
            <a:endParaRPr lang="en-GB" sz="1600" dirty="0"/>
          </a:p>
          <a:p>
            <a:endParaRPr lang="en-GB" sz="1600" dirty="0"/>
          </a:p>
        </p:txBody>
      </p:sp>
      <p:pic>
        <p:nvPicPr>
          <p:cNvPr id="15" name="Graphic 14" descr="Question Mark with solid fill">
            <a:extLst>
              <a:ext uri="{FF2B5EF4-FFF2-40B4-BE49-F238E27FC236}">
                <a16:creationId xmlns:a16="http://schemas.microsoft.com/office/drawing/2014/main" id="{6127BBC4-F29B-AA45-2152-7C122F8A76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97177" y="2971800"/>
            <a:ext cx="536400" cy="53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805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386" y="75940"/>
            <a:ext cx="7882284" cy="5845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044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5389650" y="662197"/>
            <a:ext cx="3108958" cy="2053693"/>
            <a:chOff x="5050224" y="1368299"/>
            <a:chExt cx="3570073" cy="2505542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4293" b="94192" l="3008" r="96992">
                          <a14:foregroundMark x1="35338" y1="16162" x2="33584" y2="19697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050224" y="1368593"/>
              <a:ext cx="2524228" cy="2505248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4293" b="94192" l="3008" r="96992">
                          <a14:foregroundMark x1="35338" y1="16162" x2="33584" y2="19697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6096697" y="1368299"/>
              <a:ext cx="2523600" cy="2505248"/>
            </a:xfrm>
            <a:prstGeom prst="rect">
              <a:avLst/>
            </a:prstGeom>
          </p:spPr>
        </p:pic>
      </p:grpSp>
      <p:grpSp>
        <p:nvGrpSpPr>
          <p:cNvPr id="25" name="Group 24"/>
          <p:cNvGrpSpPr/>
          <p:nvPr/>
        </p:nvGrpSpPr>
        <p:grpSpPr>
          <a:xfrm>
            <a:off x="467910" y="849792"/>
            <a:ext cx="4028014" cy="1818000"/>
            <a:chOff x="211673" y="803217"/>
            <a:chExt cx="4028014" cy="1818000"/>
          </a:xfrm>
        </p:grpSpPr>
        <p:pic>
          <p:nvPicPr>
            <p:cNvPr id="2" name="Picture 1"/>
            <p:cNvPicPr>
              <a:picLocks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667" b="95667" l="22542" r="90000">
                          <a14:foregroundMark x1="52542" y1="15667" x2="52881" y2="18333"/>
                        </a14:backgroundRemoval>
                      </a14:imgEffect>
                    </a14:imgLayer>
                  </a14:imgProps>
                </a:ext>
              </a:extLst>
            </a:blip>
            <a:srcRect l="22033" r="23089"/>
            <a:stretch/>
          </p:blipFill>
          <p:spPr>
            <a:xfrm>
              <a:off x="211673" y="803217"/>
              <a:ext cx="1961803" cy="181770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667" b="95667" l="22542" r="90000">
                          <a14:foregroundMark x1="52542" y1="15667" x2="52881" y2="18333"/>
                        </a14:backgroundRemoval>
                      </a14:imgEffect>
                    </a14:imgLayer>
                  </a14:imgProps>
                </a:ext>
              </a:extLst>
            </a:blip>
            <a:srcRect l="22033" r="23089"/>
            <a:stretch/>
          </p:blipFill>
          <p:spPr>
            <a:xfrm flipH="1">
              <a:off x="2277687" y="803217"/>
              <a:ext cx="1962000" cy="1818000"/>
            </a:xfrm>
            <a:prstGeom prst="rect">
              <a:avLst/>
            </a:prstGeom>
          </p:spPr>
        </p:pic>
        <p:grpSp>
          <p:nvGrpSpPr>
            <p:cNvPr id="14" name="Group 13"/>
            <p:cNvGrpSpPr/>
            <p:nvPr/>
          </p:nvGrpSpPr>
          <p:grpSpPr>
            <a:xfrm>
              <a:off x="2388237" y="1022463"/>
              <a:ext cx="649545" cy="1448842"/>
              <a:chOff x="3964019" y="3037203"/>
              <a:chExt cx="649545" cy="1448842"/>
            </a:xfrm>
          </p:grpSpPr>
          <p:sp>
            <p:nvSpPr>
              <p:cNvPr id="12" name="Rounded Rectangle 11"/>
              <p:cNvSpPr/>
              <p:nvPr/>
            </p:nvSpPr>
            <p:spPr>
              <a:xfrm>
                <a:off x="3964019" y="3037203"/>
                <a:ext cx="93680" cy="1448841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ounded Rectangle 16"/>
              <p:cNvSpPr/>
              <p:nvPr/>
            </p:nvSpPr>
            <p:spPr>
              <a:xfrm rot="5400000" flipH="1">
                <a:off x="4266651" y="3701385"/>
                <a:ext cx="98314" cy="595512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4507121" y="3949984"/>
                <a:ext cx="106443" cy="536061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0" name="Group 19"/>
            <p:cNvGrpSpPr/>
            <p:nvPr/>
          </p:nvGrpSpPr>
          <p:grpSpPr>
            <a:xfrm flipH="1">
              <a:off x="1407791" y="1022464"/>
              <a:ext cx="643284" cy="1431026"/>
              <a:chOff x="3964020" y="3055019"/>
              <a:chExt cx="649544" cy="1431026"/>
            </a:xfrm>
          </p:grpSpPr>
          <p:sp>
            <p:nvSpPr>
              <p:cNvPr id="21" name="Rounded Rectangle 20"/>
              <p:cNvSpPr/>
              <p:nvPr/>
            </p:nvSpPr>
            <p:spPr>
              <a:xfrm>
                <a:off x="3964020" y="3055019"/>
                <a:ext cx="108066" cy="1431025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Rounded Rectangle 21"/>
              <p:cNvSpPr/>
              <p:nvPr/>
            </p:nvSpPr>
            <p:spPr>
              <a:xfrm rot="5400000" flipH="1">
                <a:off x="4266651" y="3701385"/>
                <a:ext cx="98314" cy="595512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ounded Rectangle 22"/>
              <p:cNvSpPr/>
              <p:nvPr/>
            </p:nvSpPr>
            <p:spPr>
              <a:xfrm>
                <a:off x="4507121" y="3949984"/>
                <a:ext cx="106443" cy="536061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26" name="Group 25"/>
          <p:cNvGrpSpPr/>
          <p:nvPr/>
        </p:nvGrpSpPr>
        <p:grpSpPr>
          <a:xfrm>
            <a:off x="2533924" y="3945215"/>
            <a:ext cx="4028014" cy="1818000"/>
            <a:chOff x="211673" y="803217"/>
            <a:chExt cx="4028014" cy="1818000"/>
          </a:xfrm>
        </p:grpSpPr>
        <p:pic>
          <p:nvPicPr>
            <p:cNvPr id="27" name="Picture 26"/>
            <p:cNvPicPr>
              <a:picLocks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667" b="95667" l="22542" r="90000">
                          <a14:foregroundMark x1="52542" y1="15667" x2="52881" y2="18333"/>
                        </a14:backgroundRemoval>
                      </a14:imgEffect>
                    </a14:imgLayer>
                  </a14:imgProps>
                </a:ext>
              </a:extLst>
            </a:blip>
            <a:srcRect l="22033" r="23089"/>
            <a:stretch/>
          </p:blipFill>
          <p:spPr>
            <a:xfrm>
              <a:off x="211673" y="803217"/>
              <a:ext cx="1961803" cy="1817709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667" b="95667" l="22542" r="90000">
                          <a14:foregroundMark x1="52542" y1="15667" x2="52881" y2="18333"/>
                        </a14:backgroundRemoval>
                      </a14:imgEffect>
                    </a14:imgLayer>
                  </a14:imgProps>
                </a:ext>
              </a:extLst>
            </a:blip>
            <a:srcRect l="22033" r="23089"/>
            <a:stretch/>
          </p:blipFill>
          <p:spPr>
            <a:xfrm flipH="1">
              <a:off x="2277687" y="803217"/>
              <a:ext cx="1962000" cy="1818000"/>
            </a:xfrm>
            <a:prstGeom prst="rect">
              <a:avLst/>
            </a:prstGeom>
          </p:spPr>
        </p:pic>
        <p:grpSp>
          <p:nvGrpSpPr>
            <p:cNvPr id="29" name="Group 28"/>
            <p:cNvGrpSpPr/>
            <p:nvPr/>
          </p:nvGrpSpPr>
          <p:grpSpPr>
            <a:xfrm>
              <a:off x="2388237" y="1022463"/>
              <a:ext cx="649545" cy="1448842"/>
              <a:chOff x="3964019" y="3037203"/>
              <a:chExt cx="649545" cy="1448842"/>
            </a:xfrm>
          </p:grpSpPr>
          <p:sp>
            <p:nvSpPr>
              <p:cNvPr id="34" name="Rounded Rectangle 33"/>
              <p:cNvSpPr/>
              <p:nvPr/>
            </p:nvSpPr>
            <p:spPr>
              <a:xfrm>
                <a:off x="3964019" y="3037203"/>
                <a:ext cx="93680" cy="1448841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ounded Rectangle 34"/>
              <p:cNvSpPr/>
              <p:nvPr/>
            </p:nvSpPr>
            <p:spPr>
              <a:xfrm rot="5400000" flipH="1">
                <a:off x="4266651" y="3701385"/>
                <a:ext cx="98314" cy="595512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ounded Rectangle 35"/>
              <p:cNvSpPr/>
              <p:nvPr/>
            </p:nvSpPr>
            <p:spPr>
              <a:xfrm>
                <a:off x="4507121" y="3949984"/>
                <a:ext cx="106443" cy="536061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 flipH="1">
              <a:off x="1407791" y="1022464"/>
              <a:ext cx="643284" cy="1431026"/>
              <a:chOff x="3964020" y="3055019"/>
              <a:chExt cx="649544" cy="1431026"/>
            </a:xfrm>
          </p:grpSpPr>
          <p:sp>
            <p:nvSpPr>
              <p:cNvPr id="31" name="Rounded Rectangle 30"/>
              <p:cNvSpPr/>
              <p:nvPr/>
            </p:nvSpPr>
            <p:spPr>
              <a:xfrm>
                <a:off x="3964020" y="3055019"/>
                <a:ext cx="108066" cy="1431025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ounded Rectangle 31"/>
              <p:cNvSpPr/>
              <p:nvPr/>
            </p:nvSpPr>
            <p:spPr>
              <a:xfrm rot="5400000" flipH="1">
                <a:off x="4266651" y="3701385"/>
                <a:ext cx="98314" cy="595512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ounded Rectangle 32"/>
              <p:cNvSpPr/>
              <p:nvPr/>
            </p:nvSpPr>
            <p:spPr>
              <a:xfrm>
                <a:off x="4507121" y="3949984"/>
                <a:ext cx="106443" cy="536061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50" name="TextBox 49"/>
          <p:cNvSpPr txBox="1"/>
          <p:nvPr/>
        </p:nvSpPr>
        <p:spPr>
          <a:xfrm>
            <a:off x="939466" y="199088"/>
            <a:ext cx="34100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Time 1 - Individual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5744178" y="199088"/>
            <a:ext cx="26184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Time 2 - Pairs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3062567" y="3340033"/>
            <a:ext cx="34100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Time 3 - Individual</a:t>
            </a:r>
          </a:p>
        </p:txBody>
      </p:sp>
    </p:spTree>
    <p:extLst>
      <p:ext uri="{BB962C8B-B14F-4D97-AF65-F5344CB8AC3E}">
        <p14:creationId xmlns:p14="http://schemas.microsoft.com/office/powerpoint/2010/main" val="2035313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1279" y="6354501"/>
            <a:ext cx="226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kritchie@lincoln.ac.uk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57543" y="6350874"/>
            <a:ext cx="187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</a:t>
            </a:r>
            <a:r>
              <a:rPr lang="en-US" dirty="0" err="1">
                <a:solidFill>
                  <a:schemeClr val="bg1"/>
                </a:solidFill>
              </a:rPr>
              <a:t>KayRitchiePsych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418" y="253496"/>
            <a:ext cx="7867650" cy="553402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264636" y="5699865"/>
            <a:ext cx="745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GFMT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446191" y="5667599"/>
            <a:ext cx="7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MFMT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419094" y="5667599"/>
            <a:ext cx="1264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Control </a:t>
            </a:r>
            <a:r>
              <a:rPr lang="en-GB" dirty="0" err="1"/>
              <a:t>Exp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4920537"/>
      </p:ext>
    </p:extLst>
  </p:cSld>
  <p:clrMapOvr>
    <a:masterClrMapping/>
  </p:clrMapOvr>
</p:sld>
</file>

<file path=ppt/theme/theme1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3206</TotalTime>
  <Words>933</Words>
  <Application>Microsoft Office PowerPoint</Application>
  <PresentationFormat>On-screen Show (4:3)</PresentationFormat>
  <Paragraphs>235</Paragraphs>
  <Slides>23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Times New Roman</vt:lpstr>
      <vt:lpstr>5_Office Theme</vt:lpstr>
      <vt:lpstr>The pairs training effect in unfamiliar face and voice matching</vt:lpstr>
      <vt:lpstr>PowerPoint Presentation</vt:lpstr>
      <vt:lpstr>PowerPoint Presentation</vt:lpstr>
      <vt:lpstr>Voice Matching</vt:lpstr>
      <vt:lpstr>Similarities Between Faces and Voices</vt:lpstr>
      <vt:lpstr>Improving Performance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Voice Matching</vt:lpstr>
      <vt:lpstr>Sequential Voice and Face Matching</vt:lpstr>
      <vt:lpstr>PowerPoint Presentation</vt:lpstr>
      <vt:lpstr>PowerPoint Presentation</vt:lpstr>
      <vt:lpstr>PowerPoint Presentation</vt:lpstr>
      <vt:lpstr>Thanks!</vt:lpstr>
    </vt:vector>
  </TitlesOfParts>
  <Company>UWA School of Psychology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Enhancing CCTV:  Averages improve human and computer face identification from poor quality images</dc:title>
  <dc:creator>Facelab</dc:creator>
  <cp:lastModifiedBy>Kay Ritchie</cp:lastModifiedBy>
  <cp:revision>175</cp:revision>
  <dcterms:created xsi:type="dcterms:W3CDTF">2016-07-11T02:18:19Z</dcterms:created>
  <dcterms:modified xsi:type="dcterms:W3CDTF">2024-04-08T10:30:44Z</dcterms:modified>
</cp:coreProperties>
</file>

<file path=docProps/thumbnail.jpeg>
</file>